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comments/comment1.xml" ContentType="application/vnd.openxmlformats-officedocument.presentationml.comment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notesSlides/notesSlide18.xml" ContentType="application/vnd.openxmlformats-officedocument.presentationml.notesSlide+xml"/>
  <Override PartName="/ppt/tags/tag50.xml" ContentType="application/vnd.openxmlformats-officedocument.presentationml.tags+xml"/>
  <Override PartName="/ppt/notesSlides/notesSlide19.xml" ContentType="application/vnd.openxmlformats-officedocument.presentationml.notesSlide+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58" r:id="rId5"/>
    <p:sldId id="360" r:id="rId6"/>
    <p:sldId id="434" r:id="rId7"/>
    <p:sldId id="435" r:id="rId8"/>
    <p:sldId id="436" r:id="rId9"/>
    <p:sldId id="448" r:id="rId10"/>
    <p:sldId id="438" r:id="rId11"/>
    <p:sldId id="440" r:id="rId12"/>
    <p:sldId id="439" r:id="rId13"/>
    <p:sldId id="450" r:id="rId14"/>
    <p:sldId id="449" r:id="rId15"/>
    <p:sldId id="444" r:id="rId16"/>
    <p:sldId id="445" r:id="rId17"/>
    <p:sldId id="455" r:id="rId18"/>
    <p:sldId id="451" r:id="rId19"/>
    <p:sldId id="453" r:id="rId20"/>
    <p:sldId id="437" r:id="rId21"/>
    <p:sldId id="271" r:id="rId22"/>
    <p:sldId id="454" r:id="rId23"/>
    <p:sldId id="452" r:id="rId24"/>
    <p:sldId id="443" r:id="rId25"/>
  </p:sldIdLst>
  <p:sldSz cx="12192000" cy="6858000"/>
  <p:notesSz cx="6858000" cy="9144000"/>
  <p:custDataLst>
    <p:tags r:id="rId28"/>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887796-0A17-492C-8D92-D10A6AF03078}">
          <p14:sldIdLst>
            <p14:sldId id="258"/>
            <p14:sldId id="360"/>
            <p14:sldId id="434"/>
            <p14:sldId id="435"/>
            <p14:sldId id="436"/>
            <p14:sldId id="448"/>
            <p14:sldId id="438"/>
            <p14:sldId id="440"/>
            <p14:sldId id="439"/>
            <p14:sldId id="450"/>
            <p14:sldId id="449"/>
            <p14:sldId id="444"/>
            <p14:sldId id="445"/>
            <p14:sldId id="455"/>
            <p14:sldId id="451"/>
            <p14:sldId id="453"/>
            <p14:sldId id="437"/>
            <p14:sldId id="271"/>
            <p14:sldId id="454"/>
            <p14:sldId id="452"/>
            <p14:sldId id="443"/>
          </p14:sldIdLst>
        </p14:section>
      </p14:sectionLst>
    </p:ext>
    <p:ext uri="{EFAFB233-063F-42B5-8137-9DF3F51BA10A}">
      <p15:sldGuideLst xmlns:p15="http://schemas.microsoft.com/office/powerpoint/2012/main">
        <p15:guide id="2" pos="3840" userDrawn="1">
          <p15:clr>
            <a:srgbClr val="A4A3A4"/>
          </p15:clr>
        </p15:guide>
        <p15:guide id="3" orient="horz" pos="33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uth, Kerianne J" initials="GJ" lastIdx="11" clrIdx="6">
    <p:extLst>
      <p:ext uri="{19B8F6BF-5375-455C-9EA6-DF929625EA0E}">
        <p15:presenceInfo xmlns:p15="http://schemas.microsoft.com/office/powerpoint/2012/main" userId="S::kerianne_j_guth@uhc.com::f6b159ee-e406-4ed4-be61-48cbf036325c" providerId="AD"/>
      </p:ext>
    </p:extLst>
  </p:cmAuthor>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 id="3" name="Terri H. Weisser" initials="THW" lastIdx="5" clrIdx="2">
    <p:extLst>
      <p:ext uri="{19B8F6BF-5375-455C-9EA6-DF929625EA0E}">
        <p15:presenceInfo xmlns:p15="http://schemas.microsoft.com/office/powerpoint/2012/main" userId="Terri H. Weisser" providerId="None"/>
      </p:ext>
    </p:extLst>
  </p:cmAuthor>
  <p:cmAuthor id="4" name="Latimer, Patrice" initials="LP" lastIdx="5" clrIdx="3">
    <p:extLst>
      <p:ext uri="{19B8F6BF-5375-455C-9EA6-DF929625EA0E}">
        <p15:presenceInfo xmlns:p15="http://schemas.microsoft.com/office/powerpoint/2012/main" userId="S::patrice_latimer@uhg.com::71854a88-3e3f-4b96-828f-3dfee9e6b3a2" providerId="AD"/>
      </p:ext>
    </p:extLst>
  </p:cmAuthor>
  <p:cmAuthor id="5" name="Weisser, Terri H" initials="WH" lastIdx="13" clrIdx="4">
    <p:extLst>
      <p:ext uri="{19B8F6BF-5375-455C-9EA6-DF929625EA0E}">
        <p15:presenceInfo xmlns:p15="http://schemas.microsoft.com/office/powerpoint/2012/main" userId="S::terri_h_weisser@uhc.com::8fc4bfe2-b4d2-4739-9828-bf9254a7efbc" providerId="AD"/>
      </p:ext>
    </p:extLst>
  </p:cmAuthor>
  <p:cmAuthor id="6" name="Liles, Tiffany" initials="LT" lastIdx="2" clrIdx="5">
    <p:extLst>
      <p:ext uri="{19B8F6BF-5375-455C-9EA6-DF929625EA0E}">
        <p15:presenceInfo xmlns:p15="http://schemas.microsoft.com/office/powerpoint/2012/main" userId="S::tiffany.liles@optum.com::1cc523c8-b324-4b3f-98ba-f2a38953bc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BEB"/>
    <a:srgbClr val="FFFFFF"/>
    <a:srgbClr val="FFB38F"/>
    <a:srgbClr val="CC6528"/>
    <a:srgbClr val="FFE1D2"/>
    <a:srgbClr val="FDB392"/>
    <a:srgbClr val="FDF1CC"/>
    <a:srgbClr val="F8DA85"/>
    <a:srgbClr val="FAE19D"/>
    <a:srgbClr val="F9DB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4F845-5079-4728-8B9C-8E8BF4093C95}" v="88" dt="2020-11-30T14:44:30.2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38" autoAdjust="0"/>
  </p:normalViewPr>
  <p:slideViewPr>
    <p:cSldViewPr snapToGrid="0">
      <p:cViewPr varScale="1">
        <p:scale>
          <a:sx n="62" d="100"/>
          <a:sy n="62" d="100"/>
        </p:scale>
        <p:origin x="732" y="72"/>
      </p:cViewPr>
      <p:guideLst>
        <p:guide pos="3840"/>
        <p:guide orient="horz" pos="337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sser, Terri H" userId="8fc4bfe2-b4d2-4739-9828-bf9254a7efbc" providerId="ADAL" clId="{F619B34E-3B9D-42E0-81F1-9DEAB88AE867}"/>
    <pc:docChg chg="modSld">
      <pc:chgData name="Weisser, Terri H" userId="8fc4bfe2-b4d2-4739-9828-bf9254a7efbc" providerId="ADAL" clId="{F619B34E-3B9D-42E0-81F1-9DEAB88AE867}" dt="2020-11-30T14:44:30.904" v="20" actId="20577"/>
      <pc:docMkLst>
        <pc:docMk/>
      </pc:docMkLst>
      <pc:sldChg chg="modNotesTx">
        <pc:chgData name="Weisser, Terri H" userId="8fc4bfe2-b4d2-4739-9828-bf9254a7efbc" providerId="ADAL" clId="{F619B34E-3B9D-42E0-81F1-9DEAB88AE867}" dt="2020-11-30T14:43:38.886" v="0" actId="20577"/>
        <pc:sldMkLst>
          <pc:docMk/>
          <pc:sldMk cId="1194810339" sldId="258"/>
        </pc:sldMkLst>
      </pc:sldChg>
      <pc:sldChg chg="modNotesTx">
        <pc:chgData name="Weisser, Terri H" userId="8fc4bfe2-b4d2-4739-9828-bf9254a7efbc" providerId="ADAL" clId="{F619B34E-3B9D-42E0-81F1-9DEAB88AE867}" dt="2020-11-30T14:44:23.958" v="17" actId="20577"/>
        <pc:sldMkLst>
          <pc:docMk/>
          <pc:sldMk cId="792529806" sldId="271"/>
        </pc:sldMkLst>
      </pc:sldChg>
      <pc:sldChg chg="modNotesTx">
        <pc:chgData name="Weisser, Terri H" userId="8fc4bfe2-b4d2-4739-9828-bf9254a7efbc" providerId="ADAL" clId="{F619B34E-3B9D-42E0-81F1-9DEAB88AE867}" dt="2020-11-30T14:43:41.157" v="1" actId="20577"/>
        <pc:sldMkLst>
          <pc:docMk/>
          <pc:sldMk cId="3821377847" sldId="360"/>
        </pc:sldMkLst>
      </pc:sldChg>
      <pc:sldChg chg="modNotesTx">
        <pc:chgData name="Weisser, Terri H" userId="8fc4bfe2-b4d2-4739-9828-bf9254a7efbc" providerId="ADAL" clId="{F619B34E-3B9D-42E0-81F1-9DEAB88AE867}" dt="2020-11-30T14:43:43.358" v="2" actId="20577"/>
        <pc:sldMkLst>
          <pc:docMk/>
          <pc:sldMk cId="4205192262" sldId="434"/>
        </pc:sldMkLst>
      </pc:sldChg>
      <pc:sldChg chg="modNotesTx">
        <pc:chgData name="Weisser, Terri H" userId="8fc4bfe2-b4d2-4739-9828-bf9254a7efbc" providerId="ADAL" clId="{F619B34E-3B9D-42E0-81F1-9DEAB88AE867}" dt="2020-11-30T14:43:45.937" v="3" actId="20577"/>
        <pc:sldMkLst>
          <pc:docMk/>
          <pc:sldMk cId="298084603" sldId="435"/>
        </pc:sldMkLst>
      </pc:sldChg>
      <pc:sldChg chg="modNotesTx">
        <pc:chgData name="Weisser, Terri H" userId="8fc4bfe2-b4d2-4739-9828-bf9254a7efbc" providerId="ADAL" clId="{F619B34E-3B9D-42E0-81F1-9DEAB88AE867}" dt="2020-11-30T14:43:51.221" v="4" actId="20577"/>
        <pc:sldMkLst>
          <pc:docMk/>
          <pc:sldMk cId="1763069928" sldId="436"/>
        </pc:sldMkLst>
      </pc:sldChg>
      <pc:sldChg chg="modNotesTx">
        <pc:chgData name="Weisser, Terri H" userId="8fc4bfe2-b4d2-4739-9828-bf9254a7efbc" providerId="ADAL" clId="{F619B34E-3B9D-42E0-81F1-9DEAB88AE867}" dt="2020-11-30T14:44:21.701" v="16" actId="20577"/>
        <pc:sldMkLst>
          <pc:docMk/>
          <pc:sldMk cId="487193509" sldId="437"/>
        </pc:sldMkLst>
      </pc:sldChg>
      <pc:sldChg chg="modNotesTx">
        <pc:chgData name="Weisser, Terri H" userId="8fc4bfe2-b4d2-4739-9828-bf9254a7efbc" providerId="ADAL" clId="{F619B34E-3B9D-42E0-81F1-9DEAB88AE867}" dt="2020-11-30T14:43:55.943" v="6" actId="20577"/>
        <pc:sldMkLst>
          <pc:docMk/>
          <pc:sldMk cId="1767117557" sldId="438"/>
        </pc:sldMkLst>
      </pc:sldChg>
      <pc:sldChg chg="modNotesTx">
        <pc:chgData name="Weisser, Terri H" userId="8fc4bfe2-b4d2-4739-9828-bf9254a7efbc" providerId="ADAL" clId="{F619B34E-3B9D-42E0-81F1-9DEAB88AE867}" dt="2020-11-30T14:44:00.593" v="8" actId="20577"/>
        <pc:sldMkLst>
          <pc:docMk/>
          <pc:sldMk cId="2656179122" sldId="439"/>
        </pc:sldMkLst>
      </pc:sldChg>
      <pc:sldChg chg="modNotesTx">
        <pc:chgData name="Weisser, Terri H" userId="8fc4bfe2-b4d2-4739-9828-bf9254a7efbc" providerId="ADAL" clId="{F619B34E-3B9D-42E0-81F1-9DEAB88AE867}" dt="2020-11-30T14:43:58.232" v="7" actId="20577"/>
        <pc:sldMkLst>
          <pc:docMk/>
          <pc:sldMk cId="3646204351" sldId="440"/>
        </pc:sldMkLst>
      </pc:sldChg>
      <pc:sldChg chg="modNotesTx">
        <pc:chgData name="Weisser, Terri H" userId="8fc4bfe2-b4d2-4739-9828-bf9254a7efbc" providerId="ADAL" clId="{F619B34E-3B9D-42E0-81F1-9DEAB88AE867}" dt="2020-11-30T14:44:30.904" v="20" actId="20577"/>
        <pc:sldMkLst>
          <pc:docMk/>
          <pc:sldMk cId="3548581013" sldId="443"/>
        </pc:sldMkLst>
      </pc:sldChg>
      <pc:sldChg chg="modNotesTx">
        <pc:chgData name="Weisser, Terri H" userId="8fc4bfe2-b4d2-4739-9828-bf9254a7efbc" providerId="ADAL" clId="{F619B34E-3B9D-42E0-81F1-9DEAB88AE867}" dt="2020-11-30T14:44:07.639" v="11" actId="20577"/>
        <pc:sldMkLst>
          <pc:docMk/>
          <pc:sldMk cId="851214330" sldId="444"/>
        </pc:sldMkLst>
      </pc:sldChg>
      <pc:sldChg chg="modNotesTx">
        <pc:chgData name="Weisser, Terri H" userId="8fc4bfe2-b4d2-4739-9828-bf9254a7efbc" providerId="ADAL" clId="{F619B34E-3B9D-42E0-81F1-9DEAB88AE867}" dt="2020-11-30T14:44:10.613" v="12" actId="20577"/>
        <pc:sldMkLst>
          <pc:docMk/>
          <pc:sldMk cId="1006173369" sldId="445"/>
        </pc:sldMkLst>
      </pc:sldChg>
      <pc:sldChg chg="modNotesTx">
        <pc:chgData name="Weisser, Terri H" userId="8fc4bfe2-b4d2-4739-9828-bf9254a7efbc" providerId="ADAL" clId="{F619B34E-3B9D-42E0-81F1-9DEAB88AE867}" dt="2020-11-30T14:43:53.710" v="5" actId="20577"/>
        <pc:sldMkLst>
          <pc:docMk/>
          <pc:sldMk cId="567819640" sldId="448"/>
        </pc:sldMkLst>
      </pc:sldChg>
      <pc:sldChg chg="modNotesTx">
        <pc:chgData name="Weisser, Terri H" userId="8fc4bfe2-b4d2-4739-9828-bf9254a7efbc" providerId="ADAL" clId="{F619B34E-3B9D-42E0-81F1-9DEAB88AE867}" dt="2020-11-30T14:44:05.302" v="10" actId="20577"/>
        <pc:sldMkLst>
          <pc:docMk/>
          <pc:sldMk cId="952853452" sldId="449"/>
        </pc:sldMkLst>
      </pc:sldChg>
      <pc:sldChg chg="modNotesTx">
        <pc:chgData name="Weisser, Terri H" userId="8fc4bfe2-b4d2-4739-9828-bf9254a7efbc" providerId="ADAL" clId="{F619B34E-3B9D-42E0-81F1-9DEAB88AE867}" dt="2020-11-30T14:44:02.902" v="9" actId="20577"/>
        <pc:sldMkLst>
          <pc:docMk/>
          <pc:sldMk cId="2129243031" sldId="450"/>
        </pc:sldMkLst>
      </pc:sldChg>
      <pc:sldChg chg="modNotesTx">
        <pc:chgData name="Weisser, Terri H" userId="8fc4bfe2-b4d2-4739-9828-bf9254a7efbc" providerId="ADAL" clId="{F619B34E-3B9D-42E0-81F1-9DEAB88AE867}" dt="2020-11-30T14:44:16.071" v="14" actId="20577"/>
        <pc:sldMkLst>
          <pc:docMk/>
          <pc:sldMk cId="4093312874" sldId="451"/>
        </pc:sldMkLst>
      </pc:sldChg>
      <pc:sldChg chg="modNotesTx">
        <pc:chgData name="Weisser, Terri H" userId="8fc4bfe2-b4d2-4739-9828-bf9254a7efbc" providerId="ADAL" clId="{F619B34E-3B9D-42E0-81F1-9DEAB88AE867}" dt="2020-11-30T14:44:28.533" v="19" actId="20577"/>
        <pc:sldMkLst>
          <pc:docMk/>
          <pc:sldMk cId="504725935" sldId="452"/>
        </pc:sldMkLst>
      </pc:sldChg>
      <pc:sldChg chg="modNotesTx">
        <pc:chgData name="Weisser, Terri H" userId="8fc4bfe2-b4d2-4739-9828-bf9254a7efbc" providerId="ADAL" clId="{F619B34E-3B9D-42E0-81F1-9DEAB88AE867}" dt="2020-11-30T14:44:19.108" v="15" actId="20577"/>
        <pc:sldMkLst>
          <pc:docMk/>
          <pc:sldMk cId="2327500263" sldId="453"/>
        </pc:sldMkLst>
      </pc:sldChg>
      <pc:sldChg chg="modNotesTx">
        <pc:chgData name="Weisser, Terri H" userId="8fc4bfe2-b4d2-4739-9828-bf9254a7efbc" providerId="ADAL" clId="{F619B34E-3B9D-42E0-81F1-9DEAB88AE867}" dt="2020-11-30T14:44:26.325" v="18" actId="20577"/>
        <pc:sldMkLst>
          <pc:docMk/>
          <pc:sldMk cId="3195351332" sldId="454"/>
        </pc:sldMkLst>
      </pc:sldChg>
      <pc:sldChg chg="modNotesTx">
        <pc:chgData name="Weisser, Terri H" userId="8fc4bfe2-b4d2-4739-9828-bf9254a7efbc" providerId="ADAL" clId="{F619B34E-3B9D-42E0-81F1-9DEAB88AE867}" dt="2020-11-30T14:44:12.878" v="13" actId="20577"/>
        <pc:sldMkLst>
          <pc:docMk/>
          <pc:sldMk cId="3403490234" sldId="45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7" dt="2020-09-28T05:50:24.495" idx="5">
    <p:pos x="7672" y="0"/>
    <p:text>Can we find a different graphic? maybe something multigenerational or reflecting?</p:text>
    <p:extLst>
      <p:ext uri="{C676402C-5697-4E1C-873F-D02D1690AC5C}">
        <p15:threadingInfo xmlns:p15="http://schemas.microsoft.com/office/powerpoint/2012/main" timeZoneBias="420"/>
      </p:ext>
    </p:extLst>
  </p:cm>
  <p:cm authorId="7" dt="2020-09-28T12:19:43.846" idx="7">
    <p:pos x="7672" y="96"/>
    <p:text>[@Weisser, Terri H]</p:text>
    <p:extLst>
      <p:ext uri="{C676402C-5697-4E1C-873F-D02D1690AC5C}">
        <p15:threadingInfo xmlns:p15="http://schemas.microsoft.com/office/powerpoint/2012/main" timeZoneBias="240">
          <p15:parentCm authorId="7" idx="5"/>
        </p15:threadingInfo>
      </p:ext>
    </p:extLst>
  </p:cm>
  <p:cm authorId="5" dt="2020-09-28T11:22:13.421" idx="11">
    <p:pos x="7672" y="192"/>
    <p:text>[@Guth, Kerianne J] - more like this?</p:text>
    <p:extLst>
      <p:ext uri="{C676402C-5697-4E1C-873F-D02D1690AC5C}">
        <p15:threadingInfo xmlns:p15="http://schemas.microsoft.com/office/powerpoint/2012/main" timeZoneBias="300">
          <p15:parentCm authorId="7" idx="5"/>
        </p15:threadingInfo>
      </p:ext>
    </p:extLst>
  </p:cm>
  <p:cm authorId="7" dt="2020-09-28T12:23:48.187" idx="8">
    <p:pos x="7672" y="288"/>
    <p:text>YES!</p:text>
    <p:extLst>
      <p:ext uri="{C676402C-5697-4E1C-873F-D02D1690AC5C}">
        <p15:threadingInfo xmlns:p15="http://schemas.microsoft.com/office/powerpoint/2012/main" timeZoneBias="240">
          <p15:parentCm authorId="7" idx="5"/>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11/30/2020</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DF0177F8-3717-E441-ABD5-E9CC1E0ED10B}" type="slidenum">
              <a:rPr lang="en-US" smtClean="0"/>
              <a:t>1</a:t>
            </a:fld>
            <a:endParaRPr lang="en-US"/>
          </a:p>
        </p:txBody>
      </p:sp>
    </p:spTree>
    <p:extLst>
      <p:ext uri="{BB962C8B-B14F-4D97-AF65-F5344CB8AC3E}">
        <p14:creationId xmlns:p14="http://schemas.microsoft.com/office/powerpoint/2010/main" val="217345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cs typeface="Calibri" panose="020F0502020204030204"/>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10</a:t>
            </a:fld>
            <a:endParaRPr lang="en-US"/>
          </a:p>
        </p:txBody>
      </p:sp>
    </p:spTree>
    <p:extLst>
      <p:ext uri="{BB962C8B-B14F-4D97-AF65-F5344CB8AC3E}">
        <p14:creationId xmlns:p14="http://schemas.microsoft.com/office/powerpoint/2010/main" val="121223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tx1"/>
              </a:buClr>
              <a:buFont typeface="Arial" panose="020B0604020202020204" pitchFamily="34" charset="0"/>
              <a:buNone/>
            </a:pPr>
            <a:endParaRPr lang="en-US" sz="1000" dirty="0">
              <a:solidFill>
                <a:schemeClr val="tx2"/>
              </a:solidFill>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11</a:t>
            </a:fld>
            <a:endParaRPr lang="en-US"/>
          </a:p>
        </p:txBody>
      </p:sp>
    </p:spTree>
    <p:extLst>
      <p:ext uri="{BB962C8B-B14F-4D97-AF65-F5344CB8AC3E}">
        <p14:creationId xmlns:p14="http://schemas.microsoft.com/office/powerpoint/2010/main" val="185781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DF0177F8-3717-E441-ABD5-E9CC1E0ED10B}" type="slidenum">
              <a:rPr lang="en-US" smtClean="0"/>
              <a:t>12</a:t>
            </a:fld>
            <a:endParaRPr lang="en-US"/>
          </a:p>
        </p:txBody>
      </p:sp>
    </p:spTree>
    <p:extLst>
      <p:ext uri="{BB962C8B-B14F-4D97-AF65-F5344CB8AC3E}">
        <p14:creationId xmlns:p14="http://schemas.microsoft.com/office/powerpoint/2010/main" val="381209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highlight>
                <a:srgbClr val="FFFF00"/>
              </a:highlight>
              <a:latin typeface="+mn-lt"/>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13</a:t>
            </a:fld>
            <a:endParaRPr lang="en-US"/>
          </a:p>
        </p:txBody>
      </p:sp>
    </p:spTree>
    <p:extLst>
      <p:ext uri="{BB962C8B-B14F-4D97-AF65-F5344CB8AC3E}">
        <p14:creationId xmlns:p14="http://schemas.microsoft.com/office/powerpoint/2010/main" val="1291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14</a:t>
            </a:fld>
            <a:endParaRPr lang="en-US"/>
          </a:p>
        </p:txBody>
      </p:sp>
    </p:spTree>
    <p:extLst>
      <p:ext uri="{BB962C8B-B14F-4D97-AF65-F5344CB8AC3E}">
        <p14:creationId xmlns:p14="http://schemas.microsoft.com/office/powerpoint/2010/main" val="336993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8000"/>
              </a:lnSpc>
              <a:buFont typeface="Arial" panose="020B0604020202020204" pitchFamily="34" charset="0"/>
              <a:buChar char="•"/>
            </a:pPr>
            <a:endParaRPr lang="en-US" sz="1000" dirty="0">
              <a:solidFill>
                <a:schemeClr val="tx2"/>
              </a:solidFill>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15</a:t>
            </a:fld>
            <a:endParaRPr lang="en-US"/>
          </a:p>
        </p:txBody>
      </p:sp>
    </p:spTree>
    <p:extLst>
      <p:ext uri="{BB962C8B-B14F-4D97-AF65-F5344CB8AC3E}">
        <p14:creationId xmlns:p14="http://schemas.microsoft.com/office/powerpoint/2010/main" val="180913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DF0177F8-3717-E441-ABD5-E9CC1E0ED10B}" type="slidenum">
              <a:rPr lang="en-US" smtClean="0"/>
              <a:t>16</a:t>
            </a:fld>
            <a:endParaRPr lang="en-US"/>
          </a:p>
        </p:txBody>
      </p:sp>
    </p:spTree>
    <p:extLst>
      <p:ext uri="{BB962C8B-B14F-4D97-AF65-F5344CB8AC3E}">
        <p14:creationId xmlns:p14="http://schemas.microsoft.com/office/powerpoint/2010/main" val="49732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DF0177F8-3717-E441-ABD5-E9CC1E0ED10B}" type="slidenum">
              <a:rPr lang="en-US" smtClean="0"/>
              <a:t>17</a:t>
            </a:fld>
            <a:endParaRPr lang="en-US"/>
          </a:p>
        </p:txBody>
      </p:sp>
    </p:spTree>
    <p:extLst>
      <p:ext uri="{BB962C8B-B14F-4D97-AF65-F5344CB8AC3E}">
        <p14:creationId xmlns:p14="http://schemas.microsoft.com/office/powerpoint/2010/main" val="2818221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DF0177F8-3717-E441-ABD5-E9CC1E0ED10B}" type="slidenum">
              <a:rPr lang="en-US" smtClean="0"/>
              <a:t>18</a:t>
            </a:fld>
            <a:endParaRPr lang="en-US"/>
          </a:p>
        </p:txBody>
      </p:sp>
    </p:spTree>
    <p:extLst>
      <p:ext uri="{BB962C8B-B14F-4D97-AF65-F5344CB8AC3E}">
        <p14:creationId xmlns:p14="http://schemas.microsoft.com/office/powerpoint/2010/main" val="710033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a:p>
        </p:txBody>
      </p:sp>
    </p:spTree>
    <p:extLst>
      <p:ext uri="{BB962C8B-B14F-4D97-AF65-F5344CB8AC3E}">
        <p14:creationId xmlns:p14="http://schemas.microsoft.com/office/powerpoint/2010/main" val="403438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US" sz="1000" dirty="0"/>
          </a:p>
        </p:txBody>
      </p:sp>
      <p:sp>
        <p:nvSpPr>
          <p:cNvPr id="4" name="Slide Number Placeholder 3"/>
          <p:cNvSpPr>
            <a:spLocks noGrp="1"/>
          </p:cNvSpPr>
          <p:nvPr>
            <p:ph type="sldNum" sz="quarter" idx="5"/>
          </p:nvPr>
        </p:nvSpPr>
        <p:spPr/>
        <p:txBody>
          <a:bodyPr/>
          <a:lstStyle/>
          <a:p>
            <a:fld id="{DF0177F8-3717-E441-ABD5-E9CC1E0ED10B}" type="slidenum">
              <a:rPr lang="en-US" smtClean="0"/>
              <a:t>2</a:t>
            </a:fld>
            <a:endParaRPr lang="en-US"/>
          </a:p>
        </p:txBody>
      </p:sp>
    </p:spTree>
    <p:extLst>
      <p:ext uri="{BB962C8B-B14F-4D97-AF65-F5344CB8AC3E}">
        <p14:creationId xmlns:p14="http://schemas.microsoft.com/office/powerpoint/2010/main" val="4148852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DF0177F8-3717-E441-ABD5-E9CC1E0ED10B}" type="slidenum">
              <a:rPr lang="en-US" smtClean="0"/>
              <a:t>20</a:t>
            </a:fld>
            <a:endParaRPr lang="en-US"/>
          </a:p>
        </p:txBody>
      </p:sp>
    </p:spTree>
    <p:extLst>
      <p:ext uri="{BB962C8B-B14F-4D97-AF65-F5344CB8AC3E}">
        <p14:creationId xmlns:p14="http://schemas.microsoft.com/office/powerpoint/2010/main" val="107567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i="0" baseline="0" dirty="0">
              <a:solidFill>
                <a:srgbClr val="0000FF"/>
              </a:solidFill>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21</a:t>
            </a:fld>
            <a:endParaRPr lang="en-US"/>
          </a:p>
        </p:txBody>
      </p:sp>
    </p:spTree>
    <p:extLst>
      <p:ext uri="{BB962C8B-B14F-4D97-AF65-F5344CB8AC3E}">
        <p14:creationId xmlns:p14="http://schemas.microsoft.com/office/powerpoint/2010/main" val="255188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3</a:t>
            </a:fld>
            <a:endParaRPr lang="en-US"/>
          </a:p>
        </p:txBody>
      </p:sp>
    </p:spTree>
    <p:extLst>
      <p:ext uri="{BB962C8B-B14F-4D97-AF65-F5344CB8AC3E}">
        <p14:creationId xmlns:p14="http://schemas.microsoft.com/office/powerpoint/2010/main" val="321445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8507">
              <a:spcAft>
                <a:spcPts val="415"/>
              </a:spcAft>
              <a:buNone/>
              <a:defRPr/>
            </a:pP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a:p>
        </p:txBody>
      </p:sp>
    </p:spTree>
    <p:extLst>
      <p:ext uri="{BB962C8B-B14F-4D97-AF65-F5344CB8AC3E}">
        <p14:creationId xmlns:p14="http://schemas.microsoft.com/office/powerpoint/2010/main" val="34342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44546A"/>
              </a:solidFill>
              <a:cs typeface="Calibri" panose="020F0502020204030204"/>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a:p>
        </p:txBody>
      </p:sp>
    </p:spTree>
    <p:extLst>
      <p:ext uri="{BB962C8B-B14F-4D97-AF65-F5344CB8AC3E}">
        <p14:creationId xmlns:p14="http://schemas.microsoft.com/office/powerpoint/2010/main" val="367992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6</a:t>
            </a:fld>
            <a:endParaRPr lang="en-US"/>
          </a:p>
        </p:txBody>
      </p:sp>
    </p:spTree>
    <p:extLst>
      <p:ext uri="{BB962C8B-B14F-4D97-AF65-F5344CB8AC3E}">
        <p14:creationId xmlns:p14="http://schemas.microsoft.com/office/powerpoint/2010/main" val="3867853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7</a:t>
            </a:fld>
            <a:endParaRPr lang="en-US"/>
          </a:p>
        </p:txBody>
      </p:sp>
    </p:spTree>
    <p:extLst>
      <p:ext uri="{BB962C8B-B14F-4D97-AF65-F5344CB8AC3E}">
        <p14:creationId xmlns:p14="http://schemas.microsoft.com/office/powerpoint/2010/main" val="1629990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US" sz="1000"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8</a:t>
            </a:fld>
            <a:endParaRPr lang="en-US"/>
          </a:p>
        </p:txBody>
      </p:sp>
    </p:spTree>
    <p:extLst>
      <p:ext uri="{BB962C8B-B14F-4D97-AF65-F5344CB8AC3E}">
        <p14:creationId xmlns:p14="http://schemas.microsoft.com/office/powerpoint/2010/main" val="346893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a:p>
        </p:txBody>
      </p:sp>
    </p:spTree>
    <p:extLst>
      <p:ext uri="{BB962C8B-B14F-4D97-AF65-F5344CB8AC3E}">
        <p14:creationId xmlns:p14="http://schemas.microsoft.com/office/powerpoint/2010/main" val="1501350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407854" y="6027721"/>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6178192"/>
            <a:ext cx="1549225" cy="536448"/>
          </a:xfrm>
          <a:prstGeom prst="rect">
            <a:avLst/>
          </a:prstGeom>
        </p:spPr>
      </p:pic>
      <p:sp>
        <p:nvSpPr>
          <p:cNvPr id="14" name="Graphic 12">
            <a:extLst>
              <a:ext uri="{FF2B5EF4-FFF2-40B4-BE49-F238E27FC236}">
                <a16:creationId xmlns:a16="http://schemas.microsoft.com/office/drawing/2014/main" id="{011A32E0-6F8A-8F44-97AC-856616337125}"/>
              </a:ext>
            </a:extLst>
          </p:cNvPr>
          <p:cNvSpPr/>
          <p:nvPr/>
        </p:nvSpPr>
        <p:spPr>
          <a:xfrm>
            <a:off x="-174626" y="2555733"/>
            <a:ext cx="12583716" cy="3147753"/>
          </a:xfrm>
          <a:custGeom>
            <a:avLst/>
            <a:gdLst>
              <a:gd name="connsiteX0" fmla="*/ 8993344 w 9145560"/>
              <a:gd name="connsiteY0" fmla="*/ 936683 h 2287716"/>
              <a:gd name="connsiteX1" fmla="*/ 8092257 w 9145560"/>
              <a:gd name="connsiteY1" fmla="*/ 1414914 h 2287716"/>
              <a:gd name="connsiteX2" fmla="*/ 6750310 w 9145560"/>
              <a:gd name="connsiteY2" fmla="*/ 1526345 h 2287716"/>
              <a:gd name="connsiteX3" fmla="*/ 8072334 w 9145560"/>
              <a:gd name="connsiteY3" fmla="*/ 1300735 h 2287716"/>
              <a:gd name="connsiteX4" fmla="*/ 9023916 w 9145560"/>
              <a:gd name="connsiteY4" fmla="*/ 748156 h 2287716"/>
              <a:gd name="connsiteX5" fmla="*/ 9145561 w 9145560"/>
              <a:gd name="connsiteY5" fmla="*/ 0 h 2287716"/>
              <a:gd name="connsiteX6" fmla="*/ 8683770 w 9145560"/>
              <a:gd name="connsiteY6" fmla="*/ 323215 h 2287716"/>
              <a:gd name="connsiteX7" fmla="*/ 7533977 w 9145560"/>
              <a:gd name="connsiteY7" fmla="*/ 1127133 h 2287716"/>
              <a:gd name="connsiteX8" fmla="*/ 6412001 w 9145560"/>
              <a:gd name="connsiteY8" fmla="*/ 1279218 h 2287716"/>
              <a:gd name="connsiteX9" fmla="*/ 7570424 w 9145560"/>
              <a:gd name="connsiteY9" fmla="*/ 1235085 h 2287716"/>
              <a:gd name="connsiteX10" fmla="*/ 9114897 w 9145560"/>
              <a:gd name="connsiteY10" fmla="*/ 186970 h 2287716"/>
              <a:gd name="connsiteX11" fmla="*/ 6605989 w 9145560"/>
              <a:gd name="connsiteY11" fmla="*/ 1411709 h 2287716"/>
              <a:gd name="connsiteX12" fmla="*/ 7862922 w 9145560"/>
              <a:gd name="connsiteY12" fmla="*/ 1302933 h 2287716"/>
              <a:gd name="connsiteX13" fmla="*/ 9054212 w 9145560"/>
              <a:gd name="connsiteY13" fmla="*/ 561278 h 2287716"/>
              <a:gd name="connsiteX14" fmla="*/ 9084601 w 9145560"/>
              <a:gd name="connsiteY14" fmla="*/ 374216 h 2287716"/>
              <a:gd name="connsiteX15" fmla="*/ 7806002 w 9145560"/>
              <a:gd name="connsiteY15" fmla="*/ 1206518 h 2287716"/>
              <a:gd name="connsiteX16" fmla="*/ 6605989 w 9145560"/>
              <a:gd name="connsiteY16" fmla="*/ 1411709 h 2287716"/>
              <a:gd name="connsiteX17" fmla="*/ 6412001 w 9145560"/>
              <a:gd name="connsiteY17" fmla="*/ 1279218 h 2287716"/>
              <a:gd name="connsiteX18" fmla="*/ 4715219 w 9145560"/>
              <a:gd name="connsiteY18" fmla="*/ 1183902 h 2287716"/>
              <a:gd name="connsiteX19" fmla="*/ 3445434 w 9145560"/>
              <a:gd name="connsiteY19" fmla="*/ 1895433 h 2287716"/>
              <a:gd name="connsiteX20" fmla="*/ 2453916 w 9145560"/>
              <a:gd name="connsiteY20" fmla="*/ 2041018 h 2287716"/>
              <a:gd name="connsiteX21" fmla="*/ 3063975 w 9145560"/>
              <a:gd name="connsiteY21" fmla="*/ 2282101 h 2287716"/>
              <a:gd name="connsiteX22" fmla="*/ 3953587 w 9145560"/>
              <a:gd name="connsiteY22" fmla="*/ 2109415 h 2287716"/>
              <a:gd name="connsiteX23" fmla="*/ 5226035 w 9145560"/>
              <a:gd name="connsiteY23" fmla="*/ 1449433 h 2287716"/>
              <a:gd name="connsiteX24" fmla="*/ 6412001 w 9145560"/>
              <a:gd name="connsiteY24" fmla="*/ 1279401 h 2287716"/>
              <a:gd name="connsiteX25" fmla="*/ 0 w 9145560"/>
              <a:gd name="connsiteY25" fmla="*/ 1432311 h 2287716"/>
              <a:gd name="connsiteX26" fmla="*/ 2454099 w 9145560"/>
              <a:gd name="connsiteY26" fmla="*/ 2041018 h 2287716"/>
              <a:gd name="connsiteX27" fmla="*/ 22493 w 9145560"/>
              <a:gd name="connsiteY27" fmla="*/ 1293777 h 2287716"/>
              <a:gd name="connsiteX28" fmla="*/ 45904 w 9145560"/>
              <a:gd name="connsiteY28" fmla="*/ 1149108 h 2287716"/>
              <a:gd name="connsiteX29" fmla="*/ 2393690 w 9145560"/>
              <a:gd name="connsiteY29" fmla="*/ 1995511 h 2287716"/>
              <a:gd name="connsiteX30" fmla="*/ 68855 w 9145560"/>
              <a:gd name="connsiteY30" fmla="*/ 1007553 h 2287716"/>
              <a:gd name="connsiteX31" fmla="*/ 2348062 w 9145560"/>
              <a:gd name="connsiteY31" fmla="*/ 1944328 h 2287716"/>
              <a:gd name="connsiteX32" fmla="*/ 114759 w 9145560"/>
              <a:gd name="connsiteY32" fmla="*/ 724350 h 2287716"/>
              <a:gd name="connsiteX33" fmla="*/ 91807 w 9145560"/>
              <a:gd name="connsiteY33" fmla="*/ 865906 h 2287716"/>
              <a:gd name="connsiteX34" fmla="*/ 2348062 w 9145560"/>
              <a:gd name="connsiteY34" fmla="*/ 1944328 h 22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5560" h="2287716">
                <a:moveTo>
                  <a:pt x="8993344" y="936683"/>
                </a:moveTo>
                <a:lnTo>
                  <a:pt x="8092257" y="1414914"/>
                </a:lnTo>
                <a:cubicBezTo>
                  <a:pt x="7485778" y="1704709"/>
                  <a:pt x="7141868" y="1749941"/>
                  <a:pt x="6750310" y="1526345"/>
                </a:cubicBezTo>
                <a:cubicBezTo>
                  <a:pt x="7206960" y="1691982"/>
                  <a:pt x="7597140" y="1553082"/>
                  <a:pt x="8072334" y="1300735"/>
                </a:cubicBezTo>
                <a:lnTo>
                  <a:pt x="9023916" y="748156"/>
                </a:lnTo>
                <a:moveTo>
                  <a:pt x="9145561" y="0"/>
                </a:moveTo>
                <a:lnTo>
                  <a:pt x="8683770" y="323215"/>
                </a:lnTo>
                <a:lnTo>
                  <a:pt x="7533977" y="1127133"/>
                </a:lnTo>
                <a:cubicBezTo>
                  <a:pt x="7210357" y="1349721"/>
                  <a:pt x="6792634" y="1436889"/>
                  <a:pt x="6412001" y="1279218"/>
                </a:cubicBezTo>
                <a:cubicBezTo>
                  <a:pt x="6967801" y="1583114"/>
                  <a:pt x="7418759" y="1315202"/>
                  <a:pt x="7570424" y="1235085"/>
                </a:cubicBezTo>
                <a:cubicBezTo>
                  <a:pt x="7722090" y="1154968"/>
                  <a:pt x="9114897" y="186970"/>
                  <a:pt x="9114897" y="186970"/>
                </a:cubicBezTo>
                <a:close/>
                <a:moveTo>
                  <a:pt x="6605989" y="1411709"/>
                </a:moveTo>
                <a:cubicBezTo>
                  <a:pt x="7020224" y="1651786"/>
                  <a:pt x="7487339" y="1528817"/>
                  <a:pt x="7862922" y="1302933"/>
                </a:cubicBezTo>
                <a:lnTo>
                  <a:pt x="9054212" y="561278"/>
                </a:lnTo>
                <a:lnTo>
                  <a:pt x="9084601" y="374216"/>
                </a:lnTo>
                <a:cubicBezTo>
                  <a:pt x="9084601" y="374216"/>
                  <a:pt x="7939581" y="1113674"/>
                  <a:pt x="7806002" y="1206518"/>
                </a:cubicBezTo>
                <a:cubicBezTo>
                  <a:pt x="7363583" y="1513527"/>
                  <a:pt x="6933007" y="1515907"/>
                  <a:pt x="6605989" y="1411709"/>
                </a:cubicBezTo>
                <a:close/>
                <a:moveTo>
                  <a:pt x="6412001" y="1279218"/>
                </a:moveTo>
                <a:cubicBezTo>
                  <a:pt x="5946906" y="842466"/>
                  <a:pt x="5150937" y="948312"/>
                  <a:pt x="4715219" y="1183902"/>
                </a:cubicBezTo>
                <a:lnTo>
                  <a:pt x="3445434" y="1895433"/>
                </a:lnTo>
                <a:cubicBezTo>
                  <a:pt x="3144857" y="2034974"/>
                  <a:pt x="2923877" y="2093391"/>
                  <a:pt x="2453916" y="2041018"/>
                </a:cubicBezTo>
                <a:cubicBezTo>
                  <a:pt x="2638723" y="2173783"/>
                  <a:pt x="2830325" y="2262049"/>
                  <a:pt x="3063975" y="2282101"/>
                </a:cubicBezTo>
                <a:cubicBezTo>
                  <a:pt x="3342793" y="2306091"/>
                  <a:pt x="3645206" y="2254083"/>
                  <a:pt x="3953587" y="2109415"/>
                </a:cubicBezTo>
                <a:lnTo>
                  <a:pt x="5226035" y="1449433"/>
                </a:lnTo>
                <a:cubicBezTo>
                  <a:pt x="5627325" y="1197911"/>
                  <a:pt x="6137497" y="1170534"/>
                  <a:pt x="6412001" y="1279401"/>
                </a:cubicBezTo>
                <a:moveTo>
                  <a:pt x="0" y="1432311"/>
                </a:moveTo>
                <a:cubicBezTo>
                  <a:pt x="943687" y="1364371"/>
                  <a:pt x="1629854" y="1962732"/>
                  <a:pt x="2454099" y="2041018"/>
                </a:cubicBezTo>
                <a:cubicBezTo>
                  <a:pt x="1684938" y="1878860"/>
                  <a:pt x="985459" y="1251567"/>
                  <a:pt x="22493" y="1293777"/>
                </a:cubicBezTo>
                <a:close/>
                <a:moveTo>
                  <a:pt x="45904" y="1149108"/>
                </a:moveTo>
                <a:cubicBezTo>
                  <a:pt x="1092506" y="1180056"/>
                  <a:pt x="1841929" y="1858351"/>
                  <a:pt x="2393690" y="1995511"/>
                </a:cubicBezTo>
                <a:cubicBezTo>
                  <a:pt x="1808694" y="1759280"/>
                  <a:pt x="1383810" y="1107356"/>
                  <a:pt x="68855" y="1007553"/>
                </a:cubicBezTo>
                <a:close/>
                <a:moveTo>
                  <a:pt x="2348062" y="1944328"/>
                </a:moveTo>
                <a:cubicBezTo>
                  <a:pt x="1820813" y="1565626"/>
                  <a:pt x="1429530" y="824153"/>
                  <a:pt x="114759" y="724350"/>
                </a:cubicBezTo>
                <a:lnTo>
                  <a:pt x="91807" y="865906"/>
                </a:lnTo>
                <a:cubicBezTo>
                  <a:pt x="1406211" y="965709"/>
                  <a:pt x="1769676" y="1666161"/>
                  <a:pt x="2348062" y="1944328"/>
                </a:cubicBezTo>
                <a:close/>
              </a:path>
            </a:pathLst>
          </a:custGeom>
          <a:solidFill>
            <a:srgbClr val="002677"/>
          </a:solidFill>
          <a:ln w="9181" cap="flat">
            <a:noFill/>
            <a:prstDash val="solid"/>
            <a:miter/>
          </a:ln>
        </p:spPr>
        <p:txBody>
          <a:bodyPr rtlCol="0" anchor="ctr"/>
          <a:lstStyle/>
          <a:p>
            <a:r>
              <a:rPr lang="en-US" sz="2400"/>
              <a:t>  </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519790"/>
            <a:ext cx="3009900" cy="270245"/>
          </a:xfrm>
        </p:spPr>
        <p:txBody>
          <a:bodyPr/>
          <a:lstStyle>
            <a:lvl1pPr marL="0" indent="0">
              <a:buNone/>
              <a:defRPr sz="1333" b="0"/>
            </a:lvl1pPr>
            <a:lvl2pPr marL="118530" indent="0">
              <a:buNone/>
              <a:defRPr/>
            </a:lvl2pPr>
          </a:lstStyle>
          <a:p>
            <a:pPr lvl="0"/>
            <a:r>
              <a:rPr lang="en-US"/>
              <a:t>Click to edit</a:t>
            </a:r>
          </a:p>
        </p:txBody>
      </p:sp>
    </p:spTree>
    <p:custDataLst>
      <p:tags r:id="rId1"/>
    </p:custDataLst>
    <p:extLst>
      <p:ext uri="{BB962C8B-B14F-4D97-AF65-F5344CB8AC3E}">
        <p14:creationId xmlns:p14="http://schemas.microsoft.com/office/powerpoint/2010/main" val="15688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3" y="469286"/>
            <a:ext cx="11183112"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11183112"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141A0EA-9583-48C8-9CD7-96A6CA49A8F8}"/>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9" name="Footer Placeholder 3">
            <a:extLst>
              <a:ext uri="{FF2B5EF4-FFF2-40B4-BE49-F238E27FC236}">
                <a16:creationId xmlns:a16="http://schemas.microsoft.com/office/drawing/2014/main" id="{F0924C5C-63E2-412E-8E79-FD388B4D7276}"/>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55E52A-AC0E-491C-A10E-A4C61BAD9134}"/>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0" name="Footer Placeholder 3">
            <a:extLst>
              <a:ext uri="{FF2B5EF4-FFF2-40B4-BE49-F238E27FC236}">
                <a16:creationId xmlns:a16="http://schemas.microsoft.com/office/drawing/2014/main" id="{960636E0-5E47-4037-83F5-8D56935AB40C}"/>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10" name="Slide Number Placeholder 5">
            <a:extLst>
              <a:ext uri="{FF2B5EF4-FFF2-40B4-BE49-F238E27FC236}">
                <a16:creationId xmlns:a16="http://schemas.microsoft.com/office/drawing/2014/main" id="{E9AE99D1-E5C4-41BA-9BF2-E3EF040F200A}"/>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1" name="Footer Placeholder 3">
            <a:extLst>
              <a:ext uri="{FF2B5EF4-FFF2-40B4-BE49-F238E27FC236}">
                <a16:creationId xmlns:a16="http://schemas.microsoft.com/office/drawing/2014/main" id="{C1CD87D9-18CB-4702-91B8-E8ACF87777C9}"/>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970369"/>
          </a:xfrm>
        </p:spPr>
        <p:txBody>
          <a:bodyPr/>
          <a:lstStyle>
            <a:lvl1pPr>
              <a:lnSpc>
                <a:spcPct val="100000"/>
              </a:lnSpc>
              <a:defRPr sz="3200"/>
            </a:lvl1pPr>
          </a:lstStyle>
          <a:p>
            <a:r>
              <a:rPr lang="en-US"/>
              <a:t>Click to edit Master title style</a:t>
            </a:r>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7080549" y="527327"/>
            <a:ext cx="4267200" cy="258532"/>
          </a:xfrm>
          <a:prstGeom prst="rect">
            <a:avLst/>
          </a:prstGeom>
        </p:spPr>
        <p:txBody>
          <a:bodyPr wrap="square" rIns="457200" anchor="ctr">
            <a:spAutoFit/>
          </a:bodyPr>
          <a:lstStyle>
            <a:lvl1pPr algn="r">
              <a:defRPr sz="1200" b="1">
                <a:solidFill>
                  <a:schemeClr val="tx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1940530"/>
            <a:ext cx="4462272" cy="3693331"/>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1499616"/>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1940530"/>
            <a:ext cx="4462272" cy="3693331"/>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1499616"/>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Slide Number Placeholder 5">
            <a:extLst>
              <a:ext uri="{FF2B5EF4-FFF2-40B4-BE49-F238E27FC236}">
                <a16:creationId xmlns:a16="http://schemas.microsoft.com/office/drawing/2014/main" id="{64917C75-9B3F-44A7-8BD2-F28239B51277}"/>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6" name="Footer Placeholder 3">
            <a:extLst>
              <a:ext uri="{FF2B5EF4-FFF2-40B4-BE49-F238E27FC236}">
                <a16:creationId xmlns:a16="http://schemas.microsoft.com/office/drawing/2014/main" id="{110406CC-CA04-4593-8D76-59A02D7C4645}"/>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5" name="Text Placeholder 2">
            <a:extLst>
              <a:ext uri="{FF2B5EF4-FFF2-40B4-BE49-F238E27FC236}">
                <a16:creationId xmlns:a16="http://schemas.microsoft.com/office/drawing/2014/main" id="{696D0A15-2CF4-DA40-BF58-852272C3CFE2}"/>
              </a:ext>
            </a:extLst>
          </p:cNvPr>
          <p:cNvSpPr>
            <a:spLocks noGrp="1"/>
          </p:cNvSpPr>
          <p:nvPr>
            <p:ph type="body" sz="quarter" idx="15"/>
          </p:nvPr>
        </p:nvSpPr>
        <p:spPr>
          <a:xfrm>
            <a:off x="17080549" y="527327"/>
            <a:ext cx="4267200" cy="258532"/>
          </a:xfrm>
          <a:prstGeom prst="rect">
            <a:avLst/>
          </a:prstGeom>
        </p:spPr>
        <p:txBody>
          <a:bodyPr wrap="square" rIns="457200" anchor="ctr">
            <a:spAutoFit/>
          </a:bodyPr>
          <a:lstStyle>
            <a:lvl1pPr algn="r">
              <a:defRPr sz="1200" b="1">
                <a:solidFill>
                  <a:schemeClr val="tx1"/>
                </a:solidFill>
              </a:defRPr>
            </a:lvl1pPr>
          </a:lstStyle>
          <a:p>
            <a:pPr lvl="0"/>
            <a:r>
              <a:rPr lang="en-US"/>
              <a:t>Click to edit Master text styles</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1499616"/>
            <a:ext cx="11230899" cy="2680157"/>
          </a:xfrm>
          <a:noFill/>
        </p:spPr>
        <p:txBody>
          <a:bodyPr lIns="228600" tIns="54864" rIns="228600" bIns="0" anchor="ctr"/>
          <a:lstStyle>
            <a:lvl1pPr marL="0" indent="0" algn="ctr">
              <a:buNone/>
              <a:defRPr>
                <a:solidFill>
                  <a:schemeClr val="accent1"/>
                </a:solidFill>
              </a:defRPr>
            </a:lvl1pPr>
          </a:lstStyle>
          <a:p>
            <a:endParaRPr lang="en-US"/>
          </a:p>
        </p:txBody>
      </p:sp>
      <p:sp>
        <p:nvSpPr>
          <p:cNvPr id="8" name="Slide Number Placeholder 5">
            <a:extLst>
              <a:ext uri="{FF2B5EF4-FFF2-40B4-BE49-F238E27FC236}">
                <a16:creationId xmlns:a16="http://schemas.microsoft.com/office/drawing/2014/main" id="{843CF75A-B7BB-446F-B6D8-268660135C2E}"/>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9" name="Footer Placeholder 3">
            <a:extLst>
              <a:ext uri="{FF2B5EF4-FFF2-40B4-BE49-F238E27FC236}">
                <a16:creationId xmlns:a16="http://schemas.microsoft.com/office/drawing/2014/main" id="{B8A00D52-2E25-45E4-BB86-3C0FF52321E7}"/>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434201"/>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431539"/>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36929125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440856"/>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443518"/>
            <a:ext cx="470647" cy="377952"/>
          </a:xfrm>
        </p:spPr>
        <p:txBody>
          <a:bodyPr/>
          <a:lstStyle>
            <a:lvl1pPr>
              <a:defRPr sz="1067">
                <a:solidFill>
                  <a:schemeClr val="bg2"/>
                </a:solidFill>
              </a:defRPr>
            </a:lvl1pPr>
          </a:lstStyle>
          <a:p>
            <a:fld id="{66DE20E4-D496-034F-914D-F7F15B93E95B}" type="slidenum">
              <a:rPr lang="en-US" smtClean="0"/>
              <a:pPr/>
              <a:t>‹#›</a:t>
            </a:fld>
            <a:endParaRPr lang="en-US"/>
          </a:p>
        </p:txBody>
      </p:sp>
    </p:spTree>
    <p:custDataLst>
      <p:tags r:id="rId1"/>
    </p:custDataLst>
    <p:extLst>
      <p:ext uri="{BB962C8B-B14F-4D97-AF65-F5344CB8AC3E}">
        <p14:creationId xmlns:p14="http://schemas.microsoft.com/office/powerpoint/2010/main" val="185894214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BF44E5E-69A9-400D-9739-5439B3B2FA8C}"/>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1" name="Footer Placeholder 3">
            <a:extLst>
              <a:ext uri="{FF2B5EF4-FFF2-40B4-BE49-F238E27FC236}">
                <a16:creationId xmlns:a16="http://schemas.microsoft.com/office/drawing/2014/main" id="{DBF8D09D-2DF6-42CB-A62B-24543350C83C}"/>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2720731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
        <p:nvSpPr>
          <p:cNvPr id="11" name="Slide Number Placeholder 5">
            <a:extLst>
              <a:ext uri="{FF2B5EF4-FFF2-40B4-BE49-F238E27FC236}">
                <a16:creationId xmlns:a16="http://schemas.microsoft.com/office/drawing/2014/main" id="{7D98C84E-A838-47E7-B61E-04D5AC96B871}"/>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2" name="Footer Placeholder 3">
            <a:extLst>
              <a:ext uri="{FF2B5EF4-FFF2-40B4-BE49-F238E27FC236}">
                <a16:creationId xmlns:a16="http://schemas.microsoft.com/office/drawing/2014/main" id="{F17DB984-BEE3-4350-BACC-8D0B2869C12E}"/>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2286615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9" name="Slide Number Placeholder 5">
            <a:extLst>
              <a:ext uri="{FF2B5EF4-FFF2-40B4-BE49-F238E27FC236}">
                <a16:creationId xmlns:a16="http://schemas.microsoft.com/office/drawing/2014/main" id="{DA06ED67-4984-45EE-BA43-099A29F972F6}"/>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2" name="Footer Placeholder 3">
            <a:extLst>
              <a:ext uri="{FF2B5EF4-FFF2-40B4-BE49-F238E27FC236}">
                <a16:creationId xmlns:a16="http://schemas.microsoft.com/office/drawing/2014/main" id="{310FE0F4-3DBB-4F4F-B7A3-AE7A261BCBF8}"/>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61667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1">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chemeClr val="bg1"/>
                </a:solidFill>
              </a:defRPr>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4" name="Graphic 12">
            <a:extLst>
              <a:ext uri="{FF2B5EF4-FFF2-40B4-BE49-F238E27FC236}">
                <a16:creationId xmlns:a16="http://schemas.microsoft.com/office/drawing/2014/main" id="{011A32E0-6F8A-8F44-97AC-856616337125}"/>
              </a:ext>
            </a:extLst>
          </p:cNvPr>
          <p:cNvSpPr/>
          <p:nvPr/>
        </p:nvSpPr>
        <p:spPr>
          <a:xfrm>
            <a:off x="-174626" y="2555733"/>
            <a:ext cx="12583716" cy="3147753"/>
          </a:xfrm>
          <a:custGeom>
            <a:avLst/>
            <a:gdLst>
              <a:gd name="connsiteX0" fmla="*/ 8993344 w 9145560"/>
              <a:gd name="connsiteY0" fmla="*/ 936683 h 2287716"/>
              <a:gd name="connsiteX1" fmla="*/ 8092257 w 9145560"/>
              <a:gd name="connsiteY1" fmla="*/ 1414914 h 2287716"/>
              <a:gd name="connsiteX2" fmla="*/ 6750310 w 9145560"/>
              <a:gd name="connsiteY2" fmla="*/ 1526345 h 2287716"/>
              <a:gd name="connsiteX3" fmla="*/ 8072334 w 9145560"/>
              <a:gd name="connsiteY3" fmla="*/ 1300735 h 2287716"/>
              <a:gd name="connsiteX4" fmla="*/ 9023916 w 9145560"/>
              <a:gd name="connsiteY4" fmla="*/ 748156 h 2287716"/>
              <a:gd name="connsiteX5" fmla="*/ 9145561 w 9145560"/>
              <a:gd name="connsiteY5" fmla="*/ 0 h 2287716"/>
              <a:gd name="connsiteX6" fmla="*/ 8683770 w 9145560"/>
              <a:gd name="connsiteY6" fmla="*/ 323215 h 2287716"/>
              <a:gd name="connsiteX7" fmla="*/ 7533977 w 9145560"/>
              <a:gd name="connsiteY7" fmla="*/ 1127133 h 2287716"/>
              <a:gd name="connsiteX8" fmla="*/ 6412001 w 9145560"/>
              <a:gd name="connsiteY8" fmla="*/ 1279218 h 2287716"/>
              <a:gd name="connsiteX9" fmla="*/ 7570424 w 9145560"/>
              <a:gd name="connsiteY9" fmla="*/ 1235085 h 2287716"/>
              <a:gd name="connsiteX10" fmla="*/ 9114897 w 9145560"/>
              <a:gd name="connsiteY10" fmla="*/ 186970 h 2287716"/>
              <a:gd name="connsiteX11" fmla="*/ 6605989 w 9145560"/>
              <a:gd name="connsiteY11" fmla="*/ 1411709 h 2287716"/>
              <a:gd name="connsiteX12" fmla="*/ 7862922 w 9145560"/>
              <a:gd name="connsiteY12" fmla="*/ 1302933 h 2287716"/>
              <a:gd name="connsiteX13" fmla="*/ 9054212 w 9145560"/>
              <a:gd name="connsiteY13" fmla="*/ 561278 h 2287716"/>
              <a:gd name="connsiteX14" fmla="*/ 9084601 w 9145560"/>
              <a:gd name="connsiteY14" fmla="*/ 374216 h 2287716"/>
              <a:gd name="connsiteX15" fmla="*/ 7806002 w 9145560"/>
              <a:gd name="connsiteY15" fmla="*/ 1206518 h 2287716"/>
              <a:gd name="connsiteX16" fmla="*/ 6605989 w 9145560"/>
              <a:gd name="connsiteY16" fmla="*/ 1411709 h 2287716"/>
              <a:gd name="connsiteX17" fmla="*/ 6412001 w 9145560"/>
              <a:gd name="connsiteY17" fmla="*/ 1279218 h 2287716"/>
              <a:gd name="connsiteX18" fmla="*/ 4715219 w 9145560"/>
              <a:gd name="connsiteY18" fmla="*/ 1183902 h 2287716"/>
              <a:gd name="connsiteX19" fmla="*/ 3445434 w 9145560"/>
              <a:gd name="connsiteY19" fmla="*/ 1895433 h 2287716"/>
              <a:gd name="connsiteX20" fmla="*/ 2453916 w 9145560"/>
              <a:gd name="connsiteY20" fmla="*/ 2041018 h 2287716"/>
              <a:gd name="connsiteX21" fmla="*/ 3063975 w 9145560"/>
              <a:gd name="connsiteY21" fmla="*/ 2282101 h 2287716"/>
              <a:gd name="connsiteX22" fmla="*/ 3953587 w 9145560"/>
              <a:gd name="connsiteY22" fmla="*/ 2109415 h 2287716"/>
              <a:gd name="connsiteX23" fmla="*/ 5226035 w 9145560"/>
              <a:gd name="connsiteY23" fmla="*/ 1449433 h 2287716"/>
              <a:gd name="connsiteX24" fmla="*/ 6412001 w 9145560"/>
              <a:gd name="connsiteY24" fmla="*/ 1279401 h 2287716"/>
              <a:gd name="connsiteX25" fmla="*/ 0 w 9145560"/>
              <a:gd name="connsiteY25" fmla="*/ 1432311 h 2287716"/>
              <a:gd name="connsiteX26" fmla="*/ 2454099 w 9145560"/>
              <a:gd name="connsiteY26" fmla="*/ 2041018 h 2287716"/>
              <a:gd name="connsiteX27" fmla="*/ 22493 w 9145560"/>
              <a:gd name="connsiteY27" fmla="*/ 1293777 h 2287716"/>
              <a:gd name="connsiteX28" fmla="*/ 45904 w 9145560"/>
              <a:gd name="connsiteY28" fmla="*/ 1149108 h 2287716"/>
              <a:gd name="connsiteX29" fmla="*/ 2393690 w 9145560"/>
              <a:gd name="connsiteY29" fmla="*/ 1995511 h 2287716"/>
              <a:gd name="connsiteX30" fmla="*/ 68855 w 9145560"/>
              <a:gd name="connsiteY30" fmla="*/ 1007553 h 2287716"/>
              <a:gd name="connsiteX31" fmla="*/ 2348062 w 9145560"/>
              <a:gd name="connsiteY31" fmla="*/ 1944328 h 2287716"/>
              <a:gd name="connsiteX32" fmla="*/ 114759 w 9145560"/>
              <a:gd name="connsiteY32" fmla="*/ 724350 h 2287716"/>
              <a:gd name="connsiteX33" fmla="*/ 91807 w 9145560"/>
              <a:gd name="connsiteY33" fmla="*/ 865906 h 2287716"/>
              <a:gd name="connsiteX34" fmla="*/ 2348062 w 9145560"/>
              <a:gd name="connsiteY34" fmla="*/ 1944328 h 22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5560" h="2287716">
                <a:moveTo>
                  <a:pt x="8993344" y="936683"/>
                </a:moveTo>
                <a:lnTo>
                  <a:pt x="8092257" y="1414914"/>
                </a:lnTo>
                <a:cubicBezTo>
                  <a:pt x="7485778" y="1704709"/>
                  <a:pt x="7141868" y="1749941"/>
                  <a:pt x="6750310" y="1526345"/>
                </a:cubicBezTo>
                <a:cubicBezTo>
                  <a:pt x="7206960" y="1691982"/>
                  <a:pt x="7597140" y="1553082"/>
                  <a:pt x="8072334" y="1300735"/>
                </a:cubicBezTo>
                <a:lnTo>
                  <a:pt x="9023916" y="748156"/>
                </a:lnTo>
                <a:moveTo>
                  <a:pt x="9145561" y="0"/>
                </a:moveTo>
                <a:lnTo>
                  <a:pt x="8683770" y="323215"/>
                </a:lnTo>
                <a:lnTo>
                  <a:pt x="7533977" y="1127133"/>
                </a:lnTo>
                <a:cubicBezTo>
                  <a:pt x="7210357" y="1349721"/>
                  <a:pt x="6792634" y="1436889"/>
                  <a:pt x="6412001" y="1279218"/>
                </a:cubicBezTo>
                <a:cubicBezTo>
                  <a:pt x="6967801" y="1583114"/>
                  <a:pt x="7418759" y="1315202"/>
                  <a:pt x="7570424" y="1235085"/>
                </a:cubicBezTo>
                <a:cubicBezTo>
                  <a:pt x="7722090" y="1154968"/>
                  <a:pt x="9114897" y="186970"/>
                  <a:pt x="9114897" y="186970"/>
                </a:cubicBezTo>
                <a:close/>
                <a:moveTo>
                  <a:pt x="6605989" y="1411709"/>
                </a:moveTo>
                <a:cubicBezTo>
                  <a:pt x="7020224" y="1651786"/>
                  <a:pt x="7487339" y="1528817"/>
                  <a:pt x="7862922" y="1302933"/>
                </a:cubicBezTo>
                <a:lnTo>
                  <a:pt x="9054212" y="561278"/>
                </a:lnTo>
                <a:lnTo>
                  <a:pt x="9084601" y="374216"/>
                </a:lnTo>
                <a:cubicBezTo>
                  <a:pt x="9084601" y="374216"/>
                  <a:pt x="7939581" y="1113674"/>
                  <a:pt x="7806002" y="1206518"/>
                </a:cubicBezTo>
                <a:cubicBezTo>
                  <a:pt x="7363583" y="1513527"/>
                  <a:pt x="6933007" y="1515907"/>
                  <a:pt x="6605989" y="1411709"/>
                </a:cubicBezTo>
                <a:close/>
                <a:moveTo>
                  <a:pt x="6412001" y="1279218"/>
                </a:moveTo>
                <a:cubicBezTo>
                  <a:pt x="5946906" y="842466"/>
                  <a:pt x="5150937" y="948312"/>
                  <a:pt x="4715219" y="1183902"/>
                </a:cubicBezTo>
                <a:lnTo>
                  <a:pt x="3445434" y="1895433"/>
                </a:lnTo>
                <a:cubicBezTo>
                  <a:pt x="3144857" y="2034974"/>
                  <a:pt x="2923877" y="2093391"/>
                  <a:pt x="2453916" y="2041018"/>
                </a:cubicBezTo>
                <a:cubicBezTo>
                  <a:pt x="2638723" y="2173783"/>
                  <a:pt x="2830325" y="2262049"/>
                  <a:pt x="3063975" y="2282101"/>
                </a:cubicBezTo>
                <a:cubicBezTo>
                  <a:pt x="3342793" y="2306091"/>
                  <a:pt x="3645206" y="2254083"/>
                  <a:pt x="3953587" y="2109415"/>
                </a:cubicBezTo>
                <a:lnTo>
                  <a:pt x="5226035" y="1449433"/>
                </a:lnTo>
                <a:cubicBezTo>
                  <a:pt x="5627325" y="1197911"/>
                  <a:pt x="6137497" y="1170534"/>
                  <a:pt x="6412001" y="1279401"/>
                </a:cubicBezTo>
                <a:moveTo>
                  <a:pt x="0" y="1432311"/>
                </a:moveTo>
                <a:cubicBezTo>
                  <a:pt x="943687" y="1364371"/>
                  <a:pt x="1629854" y="1962732"/>
                  <a:pt x="2454099" y="2041018"/>
                </a:cubicBezTo>
                <a:cubicBezTo>
                  <a:pt x="1684938" y="1878860"/>
                  <a:pt x="985459" y="1251567"/>
                  <a:pt x="22493" y="1293777"/>
                </a:cubicBezTo>
                <a:close/>
                <a:moveTo>
                  <a:pt x="45904" y="1149108"/>
                </a:moveTo>
                <a:cubicBezTo>
                  <a:pt x="1092506" y="1180056"/>
                  <a:pt x="1841929" y="1858351"/>
                  <a:pt x="2393690" y="1995511"/>
                </a:cubicBezTo>
                <a:cubicBezTo>
                  <a:pt x="1808694" y="1759280"/>
                  <a:pt x="1383810" y="1107356"/>
                  <a:pt x="68855" y="1007553"/>
                </a:cubicBezTo>
                <a:close/>
                <a:moveTo>
                  <a:pt x="2348062" y="1944328"/>
                </a:moveTo>
                <a:cubicBezTo>
                  <a:pt x="1820813" y="1565626"/>
                  <a:pt x="1429530" y="824153"/>
                  <a:pt x="114759" y="724350"/>
                </a:cubicBezTo>
                <a:lnTo>
                  <a:pt x="91807" y="865906"/>
                </a:lnTo>
                <a:cubicBezTo>
                  <a:pt x="1406211" y="965709"/>
                  <a:pt x="1769676" y="1666161"/>
                  <a:pt x="2348062" y="1944328"/>
                </a:cubicBezTo>
                <a:close/>
              </a:path>
            </a:pathLst>
          </a:custGeom>
          <a:solidFill>
            <a:schemeClr val="bg1"/>
          </a:solidFill>
          <a:ln w="9181" cap="flat">
            <a:noFill/>
            <a:prstDash val="solid"/>
            <a:miter/>
          </a:ln>
        </p:spPr>
        <p:txBody>
          <a:bodyPr rtlCol="0" anchor="ctr"/>
          <a:lstStyle/>
          <a:p>
            <a:r>
              <a:rPr lang="en-US" sz="2400"/>
              <a:t>  </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
        <p:nvSpPr>
          <p:cNvPr id="10" name="Rectangle 9">
            <a:extLst>
              <a:ext uri="{FF2B5EF4-FFF2-40B4-BE49-F238E27FC236}">
                <a16:creationId xmlns:a16="http://schemas.microsoft.com/office/drawing/2014/main" id="{0B3E25BF-3172-420F-B20F-319EDAE06DCD}"/>
              </a:ext>
            </a:extLst>
          </p:cNvPr>
          <p:cNvSpPr/>
          <p:nvPr userDrawn="1"/>
        </p:nvSpPr>
        <p:spPr>
          <a:xfrm>
            <a:off x="159325" y="6027721"/>
            <a:ext cx="11098476" cy="830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23" y="6181712"/>
            <a:ext cx="1549225" cy="536448"/>
          </a:xfrm>
          <a:prstGeom prst="rect">
            <a:avLst/>
          </a:prstGeom>
        </p:spPr>
      </p:pic>
    </p:spTree>
    <p:custDataLst>
      <p:tags r:id="rId1"/>
    </p:custDataLst>
    <p:extLst>
      <p:ext uri="{BB962C8B-B14F-4D97-AF65-F5344CB8AC3E}">
        <p14:creationId xmlns:p14="http://schemas.microsoft.com/office/powerpoint/2010/main" val="347543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
        <p:nvSpPr>
          <p:cNvPr id="13" name="Slide Number Placeholder 5">
            <a:extLst>
              <a:ext uri="{FF2B5EF4-FFF2-40B4-BE49-F238E27FC236}">
                <a16:creationId xmlns:a16="http://schemas.microsoft.com/office/drawing/2014/main" id="{E05AF1FC-F80C-47AE-90C4-F134612035D4}"/>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4" name="Footer Placeholder 3">
            <a:extLst>
              <a:ext uri="{FF2B5EF4-FFF2-40B4-BE49-F238E27FC236}">
                <a16:creationId xmlns:a16="http://schemas.microsoft.com/office/drawing/2014/main" id="{BA571759-64E3-4A06-B339-8F6ABB14732C}"/>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388215441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D7C242A2-3AD9-4E15-BEDD-D0AE174C6CF5}"/>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0" name="Footer Placeholder 3">
            <a:extLst>
              <a:ext uri="{FF2B5EF4-FFF2-40B4-BE49-F238E27FC236}">
                <a16:creationId xmlns:a16="http://schemas.microsoft.com/office/drawing/2014/main" id="{F9226843-FF0C-4D5F-BC2B-468A3CE19D8D}"/>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3175634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
        <p:nvSpPr>
          <p:cNvPr id="9" name="Slide Number Placeholder 5">
            <a:extLst>
              <a:ext uri="{FF2B5EF4-FFF2-40B4-BE49-F238E27FC236}">
                <a16:creationId xmlns:a16="http://schemas.microsoft.com/office/drawing/2014/main" id="{DA52A4D0-469A-4325-B82D-A99EBA1A00C3}"/>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0" name="Footer Placeholder 3">
            <a:extLst>
              <a:ext uri="{FF2B5EF4-FFF2-40B4-BE49-F238E27FC236}">
                <a16:creationId xmlns:a16="http://schemas.microsoft.com/office/drawing/2014/main" id="{1AA783C8-B3CD-498F-AE84-CEF43327ED6C}"/>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3697579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a:p>
        </p:txBody>
      </p:sp>
      <p:sp>
        <p:nvSpPr>
          <p:cNvPr id="9" name="Slide Number Placeholder 5">
            <a:extLst>
              <a:ext uri="{FF2B5EF4-FFF2-40B4-BE49-F238E27FC236}">
                <a16:creationId xmlns:a16="http://schemas.microsoft.com/office/drawing/2014/main" id="{025A4AAD-C03F-4AE3-B475-544CA02ECA62}"/>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0" name="Footer Placeholder 3">
            <a:extLst>
              <a:ext uri="{FF2B5EF4-FFF2-40B4-BE49-F238E27FC236}">
                <a16:creationId xmlns:a16="http://schemas.microsoft.com/office/drawing/2014/main" id="{2852DD19-39EF-4F65-8CB2-DC948721E9CE}"/>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1999063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
        <p:nvSpPr>
          <p:cNvPr id="9" name="Slide Number Placeholder 5">
            <a:extLst>
              <a:ext uri="{FF2B5EF4-FFF2-40B4-BE49-F238E27FC236}">
                <a16:creationId xmlns:a16="http://schemas.microsoft.com/office/drawing/2014/main" id="{5650E1D0-AA82-4D9F-8A0D-EE9895819E40}"/>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0" name="Footer Placeholder 3">
            <a:extLst>
              <a:ext uri="{FF2B5EF4-FFF2-40B4-BE49-F238E27FC236}">
                <a16:creationId xmlns:a16="http://schemas.microsoft.com/office/drawing/2014/main" id="{26259D94-3AB2-4795-90D9-EB0C86ED5022}"/>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610274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a:t>Click to add a title style</a:t>
            </a:r>
          </a:p>
        </p:txBody>
      </p:sp>
      <p:sp>
        <p:nvSpPr>
          <p:cNvPr id="9" name="Slide Number Placeholder 5">
            <a:extLst>
              <a:ext uri="{FF2B5EF4-FFF2-40B4-BE49-F238E27FC236}">
                <a16:creationId xmlns:a16="http://schemas.microsoft.com/office/drawing/2014/main" id="{5F8D6C1E-DAB9-42D9-B765-2A37F79CA1EC}"/>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0" name="Footer Placeholder 3">
            <a:extLst>
              <a:ext uri="{FF2B5EF4-FFF2-40B4-BE49-F238E27FC236}">
                <a16:creationId xmlns:a16="http://schemas.microsoft.com/office/drawing/2014/main" id="{A5CF0F99-3C4A-4F49-B662-0F294A710DF9}"/>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123401970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
        <p:nvSpPr>
          <p:cNvPr id="9" name="Slide Number Placeholder 5">
            <a:extLst>
              <a:ext uri="{FF2B5EF4-FFF2-40B4-BE49-F238E27FC236}">
                <a16:creationId xmlns:a16="http://schemas.microsoft.com/office/drawing/2014/main" id="{A93B4F97-F2AB-4B59-AF44-053AA2F3A6DF}"/>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0" name="Footer Placeholder 3">
            <a:extLst>
              <a:ext uri="{FF2B5EF4-FFF2-40B4-BE49-F238E27FC236}">
                <a16:creationId xmlns:a16="http://schemas.microsoft.com/office/drawing/2014/main" id="{8647DEAA-2324-42B9-82C3-34477206567B}"/>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62782446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a:t>Click to edit Master text styles</a:t>
            </a:r>
          </a:p>
          <a:p>
            <a:pPr lvl="1"/>
            <a:r>
              <a:rPr lang="en-US"/>
              <a:t>Second level</a:t>
            </a:r>
          </a:p>
        </p:txBody>
      </p:sp>
      <p:sp>
        <p:nvSpPr>
          <p:cNvPr id="7" name="Slide Number Placeholder 5">
            <a:extLst>
              <a:ext uri="{FF2B5EF4-FFF2-40B4-BE49-F238E27FC236}">
                <a16:creationId xmlns:a16="http://schemas.microsoft.com/office/drawing/2014/main" id="{FCF5E638-97BF-4165-9105-7859759AD21B}"/>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9" name="Footer Placeholder 3">
            <a:extLst>
              <a:ext uri="{FF2B5EF4-FFF2-40B4-BE49-F238E27FC236}">
                <a16:creationId xmlns:a16="http://schemas.microsoft.com/office/drawing/2014/main" id="{F152A500-F3DE-4360-8BDB-67CCBD60A53B}"/>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custDataLst>
      <p:tags r:id="rId1"/>
    </p:custDataLst>
    <p:extLst>
      <p:ext uri="{BB962C8B-B14F-4D97-AF65-F5344CB8AC3E}">
        <p14:creationId xmlns:p14="http://schemas.microsoft.com/office/powerpoint/2010/main" val="1105637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251496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85553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519611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13879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72898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406955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540963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153986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83399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88043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317456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421460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450873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555517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84930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custDataLst>
      <p:tags r:id="rId1"/>
    </p:custDataLst>
    <p:extLst>
      <p:ext uri="{BB962C8B-B14F-4D97-AF65-F5344CB8AC3E}">
        <p14:creationId xmlns:p14="http://schemas.microsoft.com/office/powerpoint/2010/main" val="71047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245720"/>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472898"/>
            <a:ext cx="3009900" cy="270245"/>
          </a:xfrm>
        </p:spPr>
        <p:txBody>
          <a:bodyPr/>
          <a:lstStyle>
            <a:lvl1pPr marL="0" indent="0">
              <a:buNone/>
              <a:defRPr sz="1333" b="0"/>
            </a:lvl1pPr>
            <a:lvl2pPr marL="118530"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78269" y="6131300"/>
            <a:ext cx="1549225" cy="536448"/>
          </a:xfrm>
          <a:prstGeom prst="rect">
            <a:avLst/>
          </a:prstGeom>
        </p:spPr>
      </p:pic>
    </p:spTree>
    <p:custDataLst>
      <p:tags r:id="rId1"/>
    </p:custDataLst>
    <p:extLst>
      <p:ext uri="{BB962C8B-B14F-4D97-AF65-F5344CB8AC3E}">
        <p14:creationId xmlns:p14="http://schemas.microsoft.com/office/powerpoint/2010/main" val="3827890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custDataLst>
      <p:tags r:id="rId1"/>
    </p:custDataLst>
    <p:extLst>
      <p:ext uri="{BB962C8B-B14F-4D97-AF65-F5344CB8AC3E}">
        <p14:creationId xmlns:p14="http://schemas.microsoft.com/office/powerpoint/2010/main" val="3007000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9" name="Slide Number Placeholder 5">
            <a:extLst>
              <a:ext uri="{FF2B5EF4-FFF2-40B4-BE49-F238E27FC236}">
                <a16:creationId xmlns:a16="http://schemas.microsoft.com/office/drawing/2014/main" id="{7E920542-0C42-486B-8BBB-E8F8F5D9C458}"/>
              </a:ext>
            </a:extLst>
          </p:cNvPr>
          <p:cNvSpPr>
            <a:spLocks noGrp="1"/>
          </p:cNvSpPr>
          <p:nvPr>
            <p:ph type="sldNum" sz="quarter" idx="12"/>
          </p:nvPr>
        </p:nvSpPr>
        <p:spPr>
          <a:xfrm>
            <a:off x="11214331" y="6455665"/>
            <a:ext cx="470647" cy="374396"/>
          </a:xfrm>
        </p:spPr>
        <p:txBody>
          <a:bodyPr/>
          <a:lstStyle>
            <a:lvl1pPr>
              <a:defRPr sz="1100"/>
            </a:lvl1pPr>
          </a:lstStyle>
          <a:p>
            <a:fld id="{90F9BDA0-AF0E-4BA8-B742-3B9C92A3E6FE}" type="slidenum">
              <a:rPr lang="en-US" smtClean="0"/>
              <a:pPr/>
              <a:t>‹#›</a:t>
            </a:fld>
            <a:endParaRPr lang="en-US"/>
          </a:p>
        </p:txBody>
      </p:sp>
      <p:sp>
        <p:nvSpPr>
          <p:cNvPr id="10" name="Footer Placeholder 3">
            <a:extLst>
              <a:ext uri="{FF2B5EF4-FFF2-40B4-BE49-F238E27FC236}">
                <a16:creationId xmlns:a16="http://schemas.microsoft.com/office/drawing/2014/main" id="{05437232-3BE2-44FF-A483-2688FD00D9DF}"/>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custDataLst>
      <p:tags r:id="rId1"/>
    </p:custDataLst>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11" name="Slide Number Placeholder 5">
            <a:extLst>
              <a:ext uri="{FF2B5EF4-FFF2-40B4-BE49-F238E27FC236}">
                <a16:creationId xmlns:a16="http://schemas.microsoft.com/office/drawing/2014/main" id="{84CF8032-7B93-4CCD-AD5E-DEFEA3D61729}"/>
              </a:ext>
            </a:extLst>
          </p:cNvPr>
          <p:cNvSpPr>
            <a:spLocks noGrp="1"/>
          </p:cNvSpPr>
          <p:nvPr>
            <p:ph type="sldNum" sz="quarter" idx="12"/>
          </p:nvPr>
        </p:nvSpPr>
        <p:spPr>
          <a:xfrm>
            <a:off x="11214331" y="6455665"/>
            <a:ext cx="470647" cy="374396"/>
          </a:xfrm>
        </p:spPr>
        <p:txBody>
          <a:bodyPr/>
          <a:lstStyle>
            <a:lvl1pPr>
              <a:defRPr sz="1100">
                <a:solidFill>
                  <a:schemeClr val="bg1"/>
                </a:solidFill>
              </a:defRPr>
            </a:lvl1pPr>
          </a:lstStyle>
          <a:p>
            <a:fld id="{90F9BDA0-AF0E-4BA8-B742-3B9C92A3E6FE}" type="slidenum">
              <a:rPr lang="en-US" smtClean="0"/>
              <a:pPr/>
              <a:t>‹#›</a:t>
            </a:fld>
            <a:endParaRPr lang="en-US"/>
          </a:p>
        </p:txBody>
      </p:sp>
      <p:sp>
        <p:nvSpPr>
          <p:cNvPr id="12" name="Footer Placeholder 3">
            <a:extLst>
              <a:ext uri="{FF2B5EF4-FFF2-40B4-BE49-F238E27FC236}">
                <a16:creationId xmlns:a16="http://schemas.microsoft.com/office/drawing/2014/main" id="{59723F74-BB1F-4FF1-B032-927F7BABE4E7}"/>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bg1"/>
                </a:solidFill>
              </a:defRPr>
            </a:lvl1pPr>
          </a:lstStyle>
          <a:p>
            <a:r>
              <a:rPr lang="en-US"/>
              <a:t>Type Division Name here</a:t>
            </a:r>
          </a:p>
        </p:txBody>
      </p:sp>
    </p:spTree>
    <p:custDataLst>
      <p:tags r:id="rId1"/>
    </p:custDataLst>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a:lvl1pPr>
          </a:lstStyle>
          <a:p>
            <a:pPr lvl="0"/>
            <a:r>
              <a:rPr lang="en-US"/>
              <a:t>Click to edit Master title style</a:t>
            </a:r>
          </a:p>
        </p:txBody>
      </p:sp>
      <p:sp>
        <p:nvSpPr>
          <p:cNvPr id="3" name="Content Placeholder 2"/>
          <p:cNvSpPr>
            <a:spLocks noGrp="1"/>
          </p:cNvSpPr>
          <p:nvPr>
            <p:ph idx="1"/>
          </p:nvPr>
        </p:nvSpPr>
        <p:spPr>
          <a:xfrm>
            <a:off x="517233" y="1371600"/>
            <a:ext cx="11288448" cy="4800600"/>
          </a:xfrm>
        </p:spPr>
        <p:txBody>
          <a:bodyPr>
            <a:noAutofit/>
          </a:bodyPr>
          <a:lstStyle>
            <a:lvl2pPr marL="457189" indent="-203195">
              <a:buFont typeface="Arial" panose="020B0604020202020204" pitchFamily="34" charset="0"/>
              <a:buChar char="-"/>
              <a:defRPr/>
            </a:lvl2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Tree>
    <p:custDataLst>
      <p:tags r:id="rId1"/>
    </p:custDataLst>
    <p:extLst>
      <p:ext uri="{BB962C8B-B14F-4D97-AF65-F5344CB8AC3E}">
        <p14:creationId xmlns:p14="http://schemas.microsoft.com/office/powerpoint/2010/main" val="8699253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78269" y="5709272"/>
            <a:ext cx="1549225" cy="536448"/>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78269" y="5709272"/>
            <a:ext cx="1549225" cy="536448"/>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2" name="Graphic 11">
            <a:extLst>
              <a:ext uri="{FF2B5EF4-FFF2-40B4-BE49-F238E27FC236}">
                <a16:creationId xmlns:a16="http://schemas.microsoft.com/office/drawing/2014/main" id="{3022CD93-97AE-154D-91DB-197F5CD78E1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78269" y="5709272"/>
            <a:ext cx="1549225" cy="536448"/>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98346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custDataLst>
      <p:tags r:id="rId1"/>
    </p:custDataLst>
    <p:extLst>
      <p:ext uri="{BB962C8B-B14F-4D97-AF65-F5344CB8AC3E}">
        <p14:creationId xmlns:p14="http://schemas.microsoft.com/office/powerpoint/2010/main" val="237497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3" y="469286"/>
            <a:ext cx="11183112" cy="732508"/>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lvl1pPr>
              <a:defRPr sz="1100"/>
            </a:lvl1pPr>
          </a:lstStyle>
          <a:p>
            <a:fld id="{90F9BDA0-AF0E-4BA8-B742-3B9C92A3E6FE}" type="slidenum">
              <a:rPr lang="en-US" smtClean="0"/>
              <a:pPr/>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463878"/>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11183112" cy="4527549"/>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87903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11185106"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11185106"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455665"/>
            <a:ext cx="470647" cy="374396"/>
          </a:xfrm>
          <a:prstGeom prst="rect">
            <a:avLst/>
          </a:prstGeom>
        </p:spPr>
        <p:txBody>
          <a:bodyPr vert="horz" lIns="91440" tIns="45720" rIns="91440" bIns="45720" rtlCol="0" anchor="ctr"/>
          <a:lstStyle>
            <a:lvl1pPr algn="r">
              <a:defRPr sz="1067" b="0" i="0">
                <a:solidFill>
                  <a:schemeClr val="tx2"/>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502920" y="6546177"/>
            <a:ext cx="3151512" cy="215444"/>
          </a:xfrm>
          <a:prstGeom prst="rect">
            <a:avLst/>
          </a:prstGeom>
          <a:noFill/>
        </p:spPr>
        <p:txBody>
          <a:bodyPr wrap="square" l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2020 United HealthCare Services, Inc. All rights reserved.</a:t>
            </a:r>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45492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a:t>Type Division Name here</a:t>
            </a:r>
          </a:p>
        </p:txBody>
      </p:sp>
    </p:spTree>
    <p:custDataLst>
      <p:tags r:id="rId35"/>
    </p:custDataLst>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98" r:id="rId2"/>
    <p:sldLayoutId id="2147483671" r:id="rId3"/>
    <p:sldLayoutId id="2147483673" r:id="rId4"/>
    <p:sldLayoutId id="2147483672" r:id="rId5"/>
    <p:sldLayoutId id="2147483674" r:id="rId6"/>
    <p:sldLayoutId id="2147483666" r:id="rId7"/>
    <p:sldLayoutId id="2147483684" r:id="rId8"/>
    <p:sldLayoutId id="2147483681" r:id="rId9"/>
    <p:sldLayoutId id="2147483688" r:id="rId10"/>
    <p:sldLayoutId id="2147483685" r:id="rId11"/>
    <p:sldLayoutId id="2147483689" r:id="rId12"/>
    <p:sldLayoutId id="2147483662" r:id="rId13"/>
    <p:sldLayoutId id="2147483663" r:id="rId14"/>
    <p:sldLayoutId id="2147483678" r:id="rId15"/>
    <p:sldLayoutId id="2147483677" r:id="rId16"/>
    <p:sldLayoutId id="2147483676" r:id="rId17"/>
    <p:sldLayoutId id="2147483690" r:id="rId18"/>
    <p:sldLayoutId id="2147483679" r:id="rId19"/>
    <p:sldLayoutId id="2147483691" r:id="rId20"/>
    <p:sldLayoutId id="2147483650" r:id="rId21"/>
    <p:sldLayoutId id="2147483692" r:id="rId22"/>
    <p:sldLayoutId id="2147483667" r:id="rId23"/>
    <p:sldLayoutId id="2147483693" r:id="rId24"/>
    <p:sldLayoutId id="2147483675" r:id="rId25"/>
    <p:sldLayoutId id="2147483695" r:id="rId26"/>
    <p:sldLayoutId id="2147483687" r:id="rId27"/>
    <p:sldLayoutId id="2147483686" r:id="rId28"/>
    <p:sldLayoutId id="2147483700" r:id="rId29"/>
    <p:sldLayoutId id="2147483696" r:id="rId30"/>
    <p:sldLayoutId id="2147483694" r:id="rId31"/>
    <p:sldLayoutId id="2147483697" r:id="rId32"/>
    <p:sldLayoutId id="2147483699" r:id="rId33"/>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orient="horz" pos="3931" userDrawn="1">
          <p15:clr>
            <a:srgbClr val="F26B43"/>
          </p15:clr>
        </p15:guide>
        <p15:guide id="6" pos="7296" userDrawn="1">
          <p15:clr>
            <a:srgbClr val="F26B43"/>
          </p15:clr>
        </p15:guide>
        <p15:guide id="7" orient="horz" pos="4080" userDrawn="1">
          <p15:clr>
            <a:srgbClr val="F26B43"/>
          </p15:clr>
        </p15:guide>
        <p15:guide id="8" pos="1267" userDrawn="1">
          <p15:clr>
            <a:srgbClr val="F26B43"/>
          </p15:clr>
        </p15:guide>
        <p15:guide id="9" pos="1389" userDrawn="1">
          <p15:clr>
            <a:srgbClr val="F26B43"/>
          </p15:clr>
        </p15:guide>
        <p15:guide id="10" pos="2272" userDrawn="1">
          <p15:clr>
            <a:srgbClr val="F26B43"/>
          </p15:clr>
        </p15:guide>
        <p15:guide id="11" pos="2395" userDrawn="1">
          <p15:clr>
            <a:srgbClr val="F26B43"/>
          </p15:clr>
        </p15:guide>
        <p15:guide id="12" pos="3277" userDrawn="1">
          <p15:clr>
            <a:srgbClr val="F26B43"/>
          </p15:clr>
        </p15:guide>
        <p15:guide id="13" pos="3397" userDrawn="1">
          <p15:clr>
            <a:srgbClr val="F26B43"/>
          </p15:clr>
        </p15:guide>
        <p15:guide id="14" pos="4283" userDrawn="1">
          <p15:clr>
            <a:srgbClr val="F26B43"/>
          </p15:clr>
        </p15:guide>
        <p15:guide id="15" pos="4403" userDrawn="1">
          <p15:clr>
            <a:srgbClr val="F26B43"/>
          </p15:clr>
        </p15:guide>
        <p15:guide id="16" pos="5285" userDrawn="1">
          <p15:clr>
            <a:srgbClr val="F26B43"/>
          </p15:clr>
        </p15:guide>
        <p15:guide id="17" pos="5408" userDrawn="1">
          <p15:clr>
            <a:srgbClr val="F26B43"/>
          </p15:clr>
        </p15:guide>
        <p15:guide id="18" pos="6291" userDrawn="1">
          <p15:clr>
            <a:srgbClr val="F26B43"/>
          </p15:clr>
        </p15:guide>
        <p15:guide id="19" pos="6413" userDrawn="1">
          <p15:clr>
            <a:srgbClr val="F26B43"/>
          </p15:clr>
        </p15:guide>
        <p15:guide id="20" orient="horz" pos="368" userDrawn="1">
          <p15:clr>
            <a:srgbClr val="F26B43"/>
          </p15:clr>
        </p15:guide>
        <p15:guide id="21" orient="horz" pos="988" userDrawn="1">
          <p15:clr>
            <a:srgbClr val="F26B43"/>
          </p15:clr>
        </p15:guide>
        <p15:guide id="22" orient="horz" pos="568" userDrawn="1">
          <p15:clr>
            <a:srgbClr val="F26B43"/>
          </p15:clr>
        </p15:guide>
        <p15:guide id="23" orient="horz" pos="12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4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4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4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4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50.xml"/><Relationship Id="rId5" Type="http://schemas.openxmlformats.org/officeDocument/2006/relationships/hyperlink" Target="https://blogs.psychcentral.com/relationships/2012/08/the-timeline-of-your-life-story-probing-to-create-shift-to-life-liberating-meanings-2-of-2/" TargetMode="External"/><Relationship Id="rId4" Type="http://schemas.openxmlformats.org/officeDocument/2006/relationships/hyperlink" Target="https://blogs.psychcentral.com/relationships/2012/04/the-power-of-creating-a-timeline-of-your-lifes-story/"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9.xml"/><Relationship Id="rId1" Type="http://schemas.openxmlformats.org/officeDocument/2006/relationships/tags" Target="../tags/tag33.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hyperlink" Target="https://www.optumhealtheducation.com/"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5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34.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35.xml"/><Relationship Id="rId4" Type="http://schemas.openxmlformats.org/officeDocument/2006/relationships/hyperlink" Target="http://www.liveandworkwell.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38.xml"/><Relationship Id="rId5" Type="http://schemas.openxmlformats.org/officeDocument/2006/relationships/comments" Target="../comments/commen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4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1FC1-B109-AE41-BACE-D4E772F78EFA}"/>
              </a:ext>
            </a:extLst>
          </p:cNvPr>
          <p:cNvSpPr>
            <a:spLocks noGrp="1"/>
          </p:cNvSpPr>
          <p:nvPr>
            <p:ph type="ctrTitle"/>
          </p:nvPr>
        </p:nvSpPr>
        <p:spPr/>
        <p:txBody>
          <a:bodyPr/>
          <a:lstStyle/>
          <a:p>
            <a:r>
              <a:rPr lang="en-US" sz="5000"/>
              <a:t>Life Milestones Timeline</a:t>
            </a:r>
          </a:p>
        </p:txBody>
      </p:sp>
      <p:sp>
        <p:nvSpPr>
          <p:cNvPr id="3" name="Subtitle 2">
            <a:extLst>
              <a:ext uri="{FF2B5EF4-FFF2-40B4-BE49-F238E27FC236}">
                <a16:creationId xmlns:a16="http://schemas.microsoft.com/office/drawing/2014/main" id="{DB51E181-357E-9F43-A426-85DF37BDA45A}"/>
              </a:ext>
            </a:extLst>
          </p:cNvPr>
          <p:cNvSpPr>
            <a:spLocks noGrp="1"/>
          </p:cNvSpPr>
          <p:nvPr>
            <p:ph type="subTitle" idx="1"/>
          </p:nvPr>
        </p:nvSpPr>
        <p:spPr/>
        <p:txBody>
          <a:bodyPr/>
          <a:lstStyle/>
          <a:p>
            <a:r>
              <a:rPr lang="en-US" sz="2400"/>
              <a:t>Trauma Over a Lifetime</a:t>
            </a:r>
          </a:p>
        </p:txBody>
      </p:sp>
    </p:spTree>
    <p:custDataLst>
      <p:tags r:id="rId1"/>
    </p:custDataLst>
    <p:extLst>
      <p:ext uri="{BB962C8B-B14F-4D97-AF65-F5344CB8AC3E}">
        <p14:creationId xmlns:p14="http://schemas.microsoft.com/office/powerpoint/2010/main" val="119481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25D7-49B2-41CC-8C89-E50429935427}"/>
              </a:ext>
            </a:extLst>
          </p:cNvPr>
          <p:cNvSpPr>
            <a:spLocks noGrp="1"/>
          </p:cNvSpPr>
          <p:nvPr>
            <p:ph type="title"/>
          </p:nvPr>
        </p:nvSpPr>
        <p:spPr/>
        <p:txBody>
          <a:bodyPr/>
          <a:lstStyle/>
          <a:p>
            <a:r>
              <a:rPr lang="en-US"/>
              <a:t>Sample Life Milestones Timeline</a:t>
            </a:r>
          </a:p>
        </p:txBody>
      </p:sp>
      <p:sp>
        <p:nvSpPr>
          <p:cNvPr id="3" name="Slide Number Placeholder 2">
            <a:extLst>
              <a:ext uri="{FF2B5EF4-FFF2-40B4-BE49-F238E27FC236}">
                <a16:creationId xmlns:a16="http://schemas.microsoft.com/office/drawing/2014/main" id="{3A34487F-1518-42DD-9438-6ECE472E7340}"/>
              </a:ext>
            </a:extLst>
          </p:cNvPr>
          <p:cNvSpPr>
            <a:spLocks noGrp="1"/>
          </p:cNvSpPr>
          <p:nvPr>
            <p:ph type="sldNum" sz="quarter" idx="12"/>
          </p:nvPr>
        </p:nvSpPr>
        <p:spPr/>
        <p:txBody>
          <a:bodyPr/>
          <a:lstStyle/>
          <a:p>
            <a:fld id="{90F9BDA0-AF0E-4BA8-B742-3B9C92A3E6FE}" type="slidenum">
              <a:rPr lang="en-US" smtClean="0"/>
              <a:pPr/>
              <a:t>10</a:t>
            </a:fld>
            <a:endParaRPr lang="en-US"/>
          </a:p>
        </p:txBody>
      </p:sp>
      <p:sp>
        <p:nvSpPr>
          <p:cNvPr id="4" name="Text Placeholder 3">
            <a:extLst>
              <a:ext uri="{FF2B5EF4-FFF2-40B4-BE49-F238E27FC236}">
                <a16:creationId xmlns:a16="http://schemas.microsoft.com/office/drawing/2014/main" id="{DD9A5B24-D349-4B2E-B15B-162E06F1EB74}"/>
              </a:ext>
            </a:extLst>
          </p:cNvPr>
          <p:cNvSpPr>
            <a:spLocks noGrp="1"/>
          </p:cNvSpPr>
          <p:nvPr>
            <p:ph type="body" sz="quarter" idx="13"/>
          </p:nvPr>
        </p:nvSpPr>
        <p:spPr>
          <a:xfrm>
            <a:off x="499872" y="1498999"/>
            <a:ext cx="11183112" cy="465726"/>
          </a:xfrm>
        </p:spPr>
        <p:txBody>
          <a:bodyPr/>
          <a:lstStyle/>
          <a:p>
            <a:pPr marL="0" indent="0">
              <a:buNone/>
            </a:pPr>
            <a:r>
              <a:rPr lang="en-US"/>
              <a:t>Rose Dewitt </a:t>
            </a:r>
            <a:r>
              <a:rPr lang="en-US" err="1"/>
              <a:t>Bukater</a:t>
            </a:r>
            <a:r>
              <a:rPr lang="en-US"/>
              <a:t> Calvert “Titanic Survivor”</a:t>
            </a:r>
          </a:p>
        </p:txBody>
      </p:sp>
      <p:sp>
        <p:nvSpPr>
          <p:cNvPr id="5" name="TextBox 4">
            <a:extLst>
              <a:ext uri="{FF2B5EF4-FFF2-40B4-BE49-F238E27FC236}">
                <a16:creationId xmlns:a16="http://schemas.microsoft.com/office/drawing/2014/main" id="{00C0D1E9-B2D6-4E99-9C6F-1F093DA9657C}"/>
              </a:ext>
            </a:extLst>
          </p:cNvPr>
          <p:cNvSpPr txBox="1"/>
          <p:nvPr/>
        </p:nvSpPr>
        <p:spPr>
          <a:xfrm>
            <a:off x="691979" y="2643030"/>
            <a:ext cx="2236574" cy="523220"/>
          </a:xfrm>
          <a:prstGeom prst="rect">
            <a:avLst/>
          </a:prstGeom>
          <a:noFill/>
        </p:spPr>
        <p:txBody>
          <a:bodyPr wrap="square" rtlCol="0">
            <a:spAutoFit/>
          </a:bodyPr>
          <a:lstStyle/>
          <a:p>
            <a:r>
              <a:rPr lang="en-US" sz="1400"/>
              <a:t>June 1911 Accepts proposal out of necessity</a:t>
            </a:r>
          </a:p>
        </p:txBody>
      </p:sp>
      <p:sp>
        <p:nvSpPr>
          <p:cNvPr id="6" name="TextBox 5">
            <a:extLst>
              <a:ext uri="{FF2B5EF4-FFF2-40B4-BE49-F238E27FC236}">
                <a16:creationId xmlns:a16="http://schemas.microsoft.com/office/drawing/2014/main" id="{8E4C4954-6D87-4421-9B0D-6156FBB03FC3}"/>
              </a:ext>
            </a:extLst>
          </p:cNvPr>
          <p:cNvSpPr txBox="1"/>
          <p:nvPr/>
        </p:nvSpPr>
        <p:spPr>
          <a:xfrm>
            <a:off x="3558090" y="2427586"/>
            <a:ext cx="2236574" cy="738664"/>
          </a:xfrm>
          <a:prstGeom prst="rect">
            <a:avLst/>
          </a:prstGeom>
          <a:noFill/>
        </p:spPr>
        <p:txBody>
          <a:bodyPr wrap="square" rtlCol="0">
            <a:spAutoFit/>
          </a:bodyPr>
          <a:lstStyle/>
          <a:p>
            <a:r>
              <a:rPr lang="en-US" sz="1400"/>
              <a:t>December 1929 – former fiancée dies by suicide following loss of fortune</a:t>
            </a:r>
          </a:p>
        </p:txBody>
      </p:sp>
      <p:sp>
        <p:nvSpPr>
          <p:cNvPr id="7" name="TextBox 6">
            <a:extLst>
              <a:ext uri="{FF2B5EF4-FFF2-40B4-BE49-F238E27FC236}">
                <a16:creationId xmlns:a16="http://schemas.microsoft.com/office/drawing/2014/main" id="{2F821394-312D-4B68-B8E8-65C22CC6860A}"/>
              </a:ext>
            </a:extLst>
          </p:cNvPr>
          <p:cNvSpPr txBox="1"/>
          <p:nvPr/>
        </p:nvSpPr>
        <p:spPr>
          <a:xfrm>
            <a:off x="7070936" y="2427586"/>
            <a:ext cx="1793461" cy="738664"/>
          </a:xfrm>
          <a:prstGeom prst="rect">
            <a:avLst/>
          </a:prstGeom>
          <a:noFill/>
        </p:spPr>
        <p:txBody>
          <a:bodyPr wrap="square" rtlCol="0">
            <a:spAutoFit/>
          </a:bodyPr>
          <a:lstStyle/>
          <a:p>
            <a:r>
              <a:rPr lang="en-US" sz="1400"/>
              <a:t>1984 Developed arthritis in hands; gives up ceramic art</a:t>
            </a:r>
          </a:p>
        </p:txBody>
      </p:sp>
      <p:sp>
        <p:nvSpPr>
          <p:cNvPr id="8" name="TextBox 7">
            <a:extLst>
              <a:ext uri="{FF2B5EF4-FFF2-40B4-BE49-F238E27FC236}">
                <a16:creationId xmlns:a16="http://schemas.microsoft.com/office/drawing/2014/main" id="{78D7740D-54F3-4969-BF3C-7AAD11887704}"/>
              </a:ext>
            </a:extLst>
          </p:cNvPr>
          <p:cNvSpPr txBox="1"/>
          <p:nvPr/>
        </p:nvSpPr>
        <p:spPr>
          <a:xfrm>
            <a:off x="9480382" y="2643030"/>
            <a:ext cx="1968186" cy="523220"/>
          </a:xfrm>
          <a:prstGeom prst="rect">
            <a:avLst/>
          </a:prstGeom>
          <a:noFill/>
        </p:spPr>
        <p:txBody>
          <a:bodyPr wrap="square" rtlCol="0">
            <a:spAutoFit/>
          </a:bodyPr>
          <a:lstStyle/>
          <a:p>
            <a:r>
              <a:rPr lang="en-US" sz="1400"/>
              <a:t>June 1989 – Husband dies from heart attack</a:t>
            </a:r>
          </a:p>
        </p:txBody>
      </p:sp>
      <p:sp>
        <p:nvSpPr>
          <p:cNvPr id="10" name="TextBox 9">
            <a:extLst>
              <a:ext uri="{FF2B5EF4-FFF2-40B4-BE49-F238E27FC236}">
                <a16:creationId xmlns:a16="http://schemas.microsoft.com/office/drawing/2014/main" id="{D7C9EAFF-4BAE-4202-8D06-94DFDAEA804A}"/>
              </a:ext>
            </a:extLst>
          </p:cNvPr>
          <p:cNvSpPr txBox="1"/>
          <p:nvPr/>
        </p:nvSpPr>
        <p:spPr>
          <a:xfrm>
            <a:off x="630194" y="4469438"/>
            <a:ext cx="2236574" cy="1169551"/>
          </a:xfrm>
          <a:prstGeom prst="rect">
            <a:avLst/>
          </a:prstGeom>
          <a:noFill/>
        </p:spPr>
        <p:txBody>
          <a:bodyPr wrap="square" rtlCol="0">
            <a:spAutoFit/>
          </a:bodyPr>
          <a:lstStyle/>
          <a:p>
            <a:r>
              <a:rPr lang="en-US" sz="1400"/>
              <a:t>Father leaves family</a:t>
            </a:r>
          </a:p>
          <a:p>
            <a:r>
              <a:rPr lang="en-US" sz="1400"/>
              <a:t>Mother and Rose lose home and all material possessions to pay off his debts.</a:t>
            </a:r>
          </a:p>
        </p:txBody>
      </p:sp>
      <p:sp>
        <p:nvSpPr>
          <p:cNvPr id="12" name="TextBox 11">
            <a:extLst>
              <a:ext uri="{FF2B5EF4-FFF2-40B4-BE49-F238E27FC236}">
                <a16:creationId xmlns:a16="http://schemas.microsoft.com/office/drawing/2014/main" id="{B8609849-7235-40BB-8436-417CFFF2024D}"/>
              </a:ext>
            </a:extLst>
          </p:cNvPr>
          <p:cNvSpPr txBox="1"/>
          <p:nvPr/>
        </p:nvSpPr>
        <p:spPr>
          <a:xfrm>
            <a:off x="3022662" y="4469438"/>
            <a:ext cx="1784272" cy="1384995"/>
          </a:xfrm>
          <a:prstGeom prst="rect">
            <a:avLst/>
          </a:prstGeom>
          <a:noFill/>
        </p:spPr>
        <p:txBody>
          <a:bodyPr wrap="square" rtlCol="0">
            <a:spAutoFit/>
          </a:bodyPr>
          <a:lstStyle/>
          <a:p>
            <a:r>
              <a:rPr lang="en-US" sz="1400"/>
              <a:t>April 10-13, 1912 </a:t>
            </a:r>
          </a:p>
          <a:p>
            <a:r>
              <a:rPr lang="en-US" sz="1400"/>
              <a:t>Leaves England for America on Titanic to get married; ends engagement with Cal while traveling</a:t>
            </a:r>
          </a:p>
        </p:txBody>
      </p:sp>
      <p:sp>
        <p:nvSpPr>
          <p:cNvPr id="13" name="TextBox 12">
            <a:extLst>
              <a:ext uri="{FF2B5EF4-FFF2-40B4-BE49-F238E27FC236}">
                <a16:creationId xmlns:a16="http://schemas.microsoft.com/office/drawing/2014/main" id="{FCEA0177-DE21-478D-8C58-B0F66365D28E}"/>
              </a:ext>
            </a:extLst>
          </p:cNvPr>
          <p:cNvSpPr txBox="1"/>
          <p:nvPr/>
        </p:nvSpPr>
        <p:spPr>
          <a:xfrm>
            <a:off x="4757346" y="4478087"/>
            <a:ext cx="1968186" cy="1384995"/>
          </a:xfrm>
          <a:prstGeom prst="rect">
            <a:avLst/>
          </a:prstGeom>
          <a:noFill/>
        </p:spPr>
        <p:txBody>
          <a:bodyPr wrap="square" rtlCol="0">
            <a:spAutoFit/>
          </a:bodyPr>
          <a:lstStyle/>
          <a:p>
            <a:r>
              <a:rPr lang="en-US" sz="1400"/>
              <a:t>April 14, 1912</a:t>
            </a:r>
          </a:p>
          <a:p>
            <a:r>
              <a:rPr lang="en-US" sz="1400"/>
              <a:t>Jack died, Titanic sunk</a:t>
            </a:r>
          </a:p>
          <a:p>
            <a:r>
              <a:rPr lang="en-US" sz="1400"/>
              <a:t>Fakes death – changes name to Dawson – loses touch with mother and former life</a:t>
            </a:r>
          </a:p>
        </p:txBody>
      </p:sp>
      <p:sp>
        <p:nvSpPr>
          <p:cNvPr id="14" name="TextBox 13">
            <a:extLst>
              <a:ext uri="{FF2B5EF4-FFF2-40B4-BE49-F238E27FC236}">
                <a16:creationId xmlns:a16="http://schemas.microsoft.com/office/drawing/2014/main" id="{C23329FE-E0A6-4931-BF7C-39EFF71D98CE}"/>
              </a:ext>
            </a:extLst>
          </p:cNvPr>
          <p:cNvSpPr txBox="1"/>
          <p:nvPr/>
        </p:nvSpPr>
        <p:spPr>
          <a:xfrm>
            <a:off x="8015900" y="4469438"/>
            <a:ext cx="1968186" cy="1169551"/>
          </a:xfrm>
          <a:prstGeom prst="rect">
            <a:avLst/>
          </a:prstGeom>
          <a:noFill/>
        </p:spPr>
        <p:txBody>
          <a:bodyPr wrap="square" rtlCol="0">
            <a:spAutoFit/>
          </a:bodyPr>
          <a:lstStyle/>
          <a:p>
            <a:r>
              <a:rPr lang="en-US" sz="1400"/>
              <a:t>1977 Daughter and son in law die in accident; adopts granddaughter; retires officially from acting</a:t>
            </a:r>
          </a:p>
        </p:txBody>
      </p:sp>
      <p:sp>
        <p:nvSpPr>
          <p:cNvPr id="15" name="TextBox 14">
            <a:extLst>
              <a:ext uri="{FF2B5EF4-FFF2-40B4-BE49-F238E27FC236}">
                <a16:creationId xmlns:a16="http://schemas.microsoft.com/office/drawing/2014/main" id="{6C3EB3C0-F257-4FEC-8778-897BCE1C49DD}"/>
              </a:ext>
            </a:extLst>
          </p:cNvPr>
          <p:cNvSpPr txBox="1"/>
          <p:nvPr/>
        </p:nvSpPr>
        <p:spPr>
          <a:xfrm>
            <a:off x="10403437" y="4469438"/>
            <a:ext cx="1621787" cy="523220"/>
          </a:xfrm>
          <a:prstGeom prst="rect">
            <a:avLst/>
          </a:prstGeom>
          <a:noFill/>
        </p:spPr>
        <p:txBody>
          <a:bodyPr wrap="square" rtlCol="0">
            <a:spAutoFit/>
          </a:bodyPr>
          <a:lstStyle/>
          <a:p>
            <a:r>
              <a:rPr lang="en-US" sz="1400"/>
              <a:t>1985 Titanic wreckage found</a:t>
            </a:r>
          </a:p>
        </p:txBody>
      </p:sp>
      <p:cxnSp>
        <p:nvCxnSpPr>
          <p:cNvPr id="16" name="Straight Arrow Connector 15">
            <a:extLst>
              <a:ext uri="{FF2B5EF4-FFF2-40B4-BE49-F238E27FC236}">
                <a16:creationId xmlns:a16="http://schemas.microsoft.com/office/drawing/2014/main" id="{E0EB99C9-319D-4C32-A8AF-78FD14215C2A}"/>
              </a:ext>
            </a:extLst>
          </p:cNvPr>
          <p:cNvCxnSpPr/>
          <p:nvPr/>
        </p:nvCxnSpPr>
        <p:spPr>
          <a:xfrm>
            <a:off x="630194" y="3779051"/>
            <a:ext cx="10718166"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187D229-3718-4D05-803B-D093ED732A6A}"/>
              </a:ext>
            </a:extLst>
          </p:cNvPr>
          <p:cNvCxnSpPr>
            <a:cxnSpLocks/>
            <a:endCxn id="10" idx="0"/>
          </p:cNvCxnSpPr>
          <p:nvPr/>
        </p:nvCxnSpPr>
        <p:spPr>
          <a:xfrm>
            <a:off x="1000897" y="3779051"/>
            <a:ext cx="747584" cy="6903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ECC7048-7B8B-4892-A542-BE57BB92710C}"/>
              </a:ext>
            </a:extLst>
          </p:cNvPr>
          <p:cNvCxnSpPr>
            <a:cxnSpLocks/>
          </p:cNvCxnSpPr>
          <p:nvPr/>
        </p:nvCxnSpPr>
        <p:spPr>
          <a:xfrm flipH="1" flipV="1">
            <a:off x="1624913" y="3166250"/>
            <a:ext cx="747585" cy="61280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6B528D-BE2C-45C4-AAF9-DC7FE8847FC8}"/>
              </a:ext>
            </a:extLst>
          </p:cNvPr>
          <p:cNvCxnSpPr>
            <a:cxnSpLocks/>
          </p:cNvCxnSpPr>
          <p:nvPr/>
        </p:nvCxnSpPr>
        <p:spPr>
          <a:xfrm>
            <a:off x="3756451" y="3779051"/>
            <a:ext cx="858141" cy="73866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801ABD-BCFA-4CC3-8E08-C43BE19E490E}"/>
              </a:ext>
            </a:extLst>
          </p:cNvPr>
          <p:cNvCxnSpPr>
            <a:stCxn id="6" idx="2"/>
          </p:cNvCxnSpPr>
          <p:nvPr/>
        </p:nvCxnSpPr>
        <p:spPr>
          <a:xfrm>
            <a:off x="4676377" y="3166250"/>
            <a:ext cx="864346" cy="61280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50CC99-13D4-4BF9-9DD0-7CE6BEDBC705}"/>
              </a:ext>
            </a:extLst>
          </p:cNvPr>
          <p:cNvCxnSpPr>
            <a:cxnSpLocks/>
          </p:cNvCxnSpPr>
          <p:nvPr/>
        </p:nvCxnSpPr>
        <p:spPr>
          <a:xfrm>
            <a:off x="7525265" y="3779050"/>
            <a:ext cx="864346" cy="61280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A108F9-8364-4F52-99F1-019E1FA791B9}"/>
              </a:ext>
            </a:extLst>
          </p:cNvPr>
          <p:cNvCxnSpPr>
            <a:cxnSpLocks/>
          </p:cNvCxnSpPr>
          <p:nvPr/>
        </p:nvCxnSpPr>
        <p:spPr>
          <a:xfrm>
            <a:off x="8283926" y="3127457"/>
            <a:ext cx="773577" cy="6515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AA918B-9374-4441-81DA-86AEF5F91021}"/>
              </a:ext>
            </a:extLst>
          </p:cNvPr>
          <p:cNvCxnSpPr>
            <a:cxnSpLocks/>
          </p:cNvCxnSpPr>
          <p:nvPr/>
        </p:nvCxnSpPr>
        <p:spPr>
          <a:xfrm>
            <a:off x="9847737" y="3796706"/>
            <a:ext cx="935585" cy="63045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CD5C0D8-01D0-4F2A-98AE-1C38B7FDA088}"/>
              </a:ext>
            </a:extLst>
          </p:cNvPr>
          <p:cNvCxnSpPr>
            <a:cxnSpLocks/>
            <a:stCxn id="8" idx="2"/>
          </p:cNvCxnSpPr>
          <p:nvPr/>
        </p:nvCxnSpPr>
        <p:spPr>
          <a:xfrm>
            <a:off x="10464475" y="3166250"/>
            <a:ext cx="749855" cy="612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9243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236D14D-93C7-4C8F-B9D9-14AD63F54ABB}"/>
              </a:ext>
            </a:extLst>
          </p:cNvPr>
          <p:cNvPicPr>
            <a:picLocks noChangeAspect="1"/>
          </p:cNvPicPr>
          <p:nvPr/>
        </p:nvPicPr>
        <p:blipFill>
          <a:blip r:embed="rId4"/>
          <a:stretch>
            <a:fillRect/>
          </a:stretch>
        </p:blipFill>
        <p:spPr>
          <a:xfrm>
            <a:off x="6091428" y="2788920"/>
            <a:ext cx="6096000" cy="4069080"/>
          </a:xfrm>
          <a:prstGeom prst="rect">
            <a:avLst/>
          </a:prstGeom>
        </p:spPr>
      </p:pic>
      <p:sp>
        <p:nvSpPr>
          <p:cNvPr id="2" name="Title 1">
            <a:extLst>
              <a:ext uri="{FF2B5EF4-FFF2-40B4-BE49-F238E27FC236}">
                <a16:creationId xmlns:a16="http://schemas.microsoft.com/office/drawing/2014/main" id="{6CD23EFC-9F99-4697-9D7E-D80DE136B684}"/>
              </a:ext>
            </a:extLst>
          </p:cNvPr>
          <p:cNvSpPr>
            <a:spLocks noGrp="1"/>
          </p:cNvSpPr>
          <p:nvPr>
            <p:ph type="title"/>
          </p:nvPr>
        </p:nvSpPr>
        <p:spPr/>
        <p:txBody>
          <a:bodyPr/>
          <a:lstStyle/>
          <a:p>
            <a:r>
              <a:rPr lang="en-US"/>
              <a:t>Facilitating the Life Milestones Timeline</a:t>
            </a:r>
          </a:p>
        </p:txBody>
      </p:sp>
      <p:sp>
        <p:nvSpPr>
          <p:cNvPr id="3" name="Slide Number Placeholder 2">
            <a:extLst>
              <a:ext uri="{FF2B5EF4-FFF2-40B4-BE49-F238E27FC236}">
                <a16:creationId xmlns:a16="http://schemas.microsoft.com/office/drawing/2014/main" id="{871DCEB5-69C5-4293-A3FB-1F1D2D6EA92B}"/>
              </a:ext>
            </a:extLst>
          </p:cNvPr>
          <p:cNvSpPr>
            <a:spLocks noGrp="1"/>
          </p:cNvSpPr>
          <p:nvPr>
            <p:ph type="sldNum" sz="quarter" idx="12"/>
          </p:nvPr>
        </p:nvSpPr>
        <p:spPr/>
        <p:txBody>
          <a:bodyPr/>
          <a:lstStyle/>
          <a:p>
            <a:fld id="{90F9BDA0-AF0E-4BA8-B742-3B9C92A3E6FE}" type="slidenum">
              <a:rPr lang="en-US" smtClean="0"/>
              <a:pPr/>
              <a:t>11</a:t>
            </a:fld>
            <a:endParaRPr lang="en-US"/>
          </a:p>
        </p:txBody>
      </p:sp>
      <p:sp>
        <p:nvSpPr>
          <p:cNvPr id="7" name="Content Placeholder 6">
            <a:extLst>
              <a:ext uri="{FF2B5EF4-FFF2-40B4-BE49-F238E27FC236}">
                <a16:creationId xmlns:a16="http://schemas.microsoft.com/office/drawing/2014/main" id="{A365B60E-5F48-4E22-AF28-31D392B18820}"/>
              </a:ext>
            </a:extLst>
          </p:cNvPr>
          <p:cNvSpPr>
            <a:spLocks noGrp="1"/>
          </p:cNvSpPr>
          <p:nvPr>
            <p:ph type="body" sz="quarter" idx="13"/>
          </p:nvPr>
        </p:nvSpPr>
        <p:spPr/>
        <p:txBody>
          <a:bodyPr vert="horz" lIns="91440" tIns="45720" rIns="91440" bIns="45720" rtlCol="0" anchor="t">
            <a:noAutofit/>
          </a:bodyPr>
          <a:lstStyle/>
          <a:p>
            <a:pPr marL="122555" indent="-122555"/>
            <a:r>
              <a:rPr lang="en-US"/>
              <a:t>Can be completed independently, collaboratively or both</a:t>
            </a:r>
          </a:p>
          <a:p>
            <a:pPr marL="122555" indent="-122555"/>
            <a:r>
              <a:rPr lang="en-US"/>
              <a:t>Establish safety before beginning</a:t>
            </a:r>
          </a:p>
          <a:p>
            <a:pPr marL="122555" indent="-122555"/>
            <a:r>
              <a:rPr lang="en-US"/>
              <a:t>Determine type of timeline at start of activity</a:t>
            </a:r>
          </a:p>
          <a:p>
            <a:pPr marL="122555" indent="-122555"/>
            <a:r>
              <a:rPr lang="en-US"/>
              <a:t>Can be started, stopped, and added to over time</a:t>
            </a:r>
          </a:p>
          <a:p>
            <a:pPr marL="122555" indent="-122555"/>
            <a:r>
              <a:rPr lang="en-US">
                <a:cs typeface="Arial"/>
              </a:rPr>
              <a:t>Conversation around activity is valuable</a:t>
            </a:r>
          </a:p>
          <a:p>
            <a:pPr marL="122555" indent="-122555"/>
            <a:r>
              <a:rPr lang="en-US">
                <a:cs typeface="Arial"/>
              </a:rPr>
              <a:t>Ensure activity is appropriate for individual and that they're ready</a:t>
            </a:r>
          </a:p>
        </p:txBody>
      </p:sp>
      <p:cxnSp>
        <p:nvCxnSpPr>
          <p:cNvPr id="20" name="Straight Connector 19">
            <a:extLst>
              <a:ext uri="{FF2B5EF4-FFF2-40B4-BE49-F238E27FC236}">
                <a16:creationId xmlns:a16="http://schemas.microsoft.com/office/drawing/2014/main" id="{9FD20884-0150-4C66-BBE8-6C93C2C92FEB}"/>
              </a:ext>
            </a:extLst>
          </p:cNvPr>
          <p:cNvCxnSpPr>
            <a:cxnSpLocks/>
          </p:cNvCxnSpPr>
          <p:nvPr/>
        </p:nvCxnSpPr>
        <p:spPr>
          <a:xfrm flipV="1">
            <a:off x="-107576" y="4168588"/>
            <a:ext cx="9247004" cy="2220126"/>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651A7-B680-4387-96BD-C6A7A1DDC1D8}"/>
              </a:ext>
            </a:extLst>
          </p:cNvPr>
          <p:cNvCxnSpPr/>
          <p:nvPr/>
        </p:nvCxnSpPr>
        <p:spPr>
          <a:xfrm flipH="1" flipV="1">
            <a:off x="1392467" y="5035218"/>
            <a:ext cx="1815353" cy="543925"/>
          </a:xfrm>
          <a:prstGeom prst="line">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E69F66C-2ABA-45CB-9CBC-FA1DDAF16DEA}"/>
              </a:ext>
            </a:extLst>
          </p:cNvPr>
          <p:cNvCxnSpPr/>
          <p:nvPr/>
        </p:nvCxnSpPr>
        <p:spPr>
          <a:xfrm flipH="1">
            <a:off x="4323926" y="5153669"/>
            <a:ext cx="753035" cy="1096663"/>
          </a:xfrm>
          <a:prstGeom prst="line">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BA13BE-B7C1-4E69-8793-132232C293D0}"/>
              </a:ext>
            </a:extLst>
          </p:cNvPr>
          <p:cNvCxnSpPr/>
          <p:nvPr/>
        </p:nvCxnSpPr>
        <p:spPr>
          <a:xfrm flipH="1" flipV="1">
            <a:off x="3718808" y="4486886"/>
            <a:ext cx="1815353" cy="543925"/>
          </a:xfrm>
          <a:prstGeom prst="line">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589FC9-F3E2-41B1-B16A-077339104D48}"/>
              </a:ext>
            </a:extLst>
          </p:cNvPr>
          <p:cNvCxnSpPr/>
          <p:nvPr/>
        </p:nvCxnSpPr>
        <p:spPr>
          <a:xfrm flipH="1">
            <a:off x="5972221" y="4753980"/>
            <a:ext cx="753035" cy="1096663"/>
          </a:xfrm>
          <a:prstGeom prst="line">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52853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95E0-48FF-430D-A66E-6B2941AC1901}"/>
              </a:ext>
            </a:extLst>
          </p:cNvPr>
          <p:cNvSpPr>
            <a:spLocks noGrp="1"/>
          </p:cNvSpPr>
          <p:nvPr>
            <p:ph type="title"/>
          </p:nvPr>
        </p:nvSpPr>
        <p:spPr/>
        <p:txBody>
          <a:bodyPr/>
          <a:lstStyle/>
          <a:p>
            <a:r>
              <a:rPr lang="en-US"/>
              <a:t>Language During the Life Milestones Timeline</a:t>
            </a:r>
          </a:p>
        </p:txBody>
      </p:sp>
      <p:pic>
        <p:nvPicPr>
          <p:cNvPr id="18" name="Picture Placeholder 17">
            <a:extLst>
              <a:ext uri="{FF2B5EF4-FFF2-40B4-BE49-F238E27FC236}">
                <a16:creationId xmlns:a16="http://schemas.microsoft.com/office/drawing/2014/main" id="{CE78DDA7-6DBA-417C-BFC4-1B35A8A99F5C}"/>
              </a:ext>
            </a:extLst>
          </p:cNvPr>
          <p:cNvPicPr>
            <a:picLocks noGrp="1" noChangeAspect="1"/>
          </p:cNvPicPr>
          <p:nvPr>
            <p:ph type="pic" sz="quarter" idx="14"/>
          </p:nvPr>
        </p:nvPicPr>
        <p:blipFill>
          <a:blip r:embed="rId4"/>
          <a:srcRect l="11042" r="11042"/>
          <a:stretch>
            <a:fillRect/>
          </a:stretch>
        </p:blipFill>
        <p:spPr/>
      </p:pic>
      <p:sp>
        <p:nvSpPr>
          <p:cNvPr id="16" name="Content Placeholder 15">
            <a:extLst>
              <a:ext uri="{FF2B5EF4-FFF2-40B4-BE49-F238E27FC236}">
                <a16:creationId xmlns:a16="http://schemas.microsoft.com/office/drawing/2014/main" id="{ECE75732-55C6-4C02-B45E-5BD3A29DA0C6}"/>
              </a:ext>
            </a:extLst>
          </p:cNvPr>
          <p:cNvSpPr>
            <a:spLocks noGrp="1"/>
          </p:cNvSpPr>
          <p:nvPr>
            <p:ph idx="15"/>
          </p:nvPr>
        </p:nvSpPr>
        <p:spPr/>
        <p:txBody>
          <a:bodyPr/>
          <a:lstStyle/>
          <a:p>
            <a:r>
              <a:rPr lang="en-US" dirty="0"/>
              <a:t>Be empathetic and avoid re-traumatization</a:t>
            </a:r>
          </a:p>
          <a:p>
            <a:r>
              <a:rPr lang="en-US" dirty="0"/>
              <a:t>Highlight strength and resilience</a:t>
            </a:r>
          </a:p>
          <a:p>
            <a:r>
              <a:rPr lang="en-US" dirty="0"/>
              <a:t>Sample conversation starters:</a:t>
            </a:r>
          </a:p>
          <a:p>
            <a:pPr lvl="1"/>
            <a:r>
              <a:rPr lang="en-US" dirty="0"/>
              <a:t>“Tell me about a time…”</a:t>
            </a:r>
          </a:p>
          <a:p>
            <a:pPr lvl="1"/>
            <a:r>
              <a:rPr lang="en-US" dirty="0"/>
              <a:t>“Do you remember…?”</a:t>
            </a:r>
          </a:p>
          <a:p>
            <a:pPr lvl="1"/>
            <a:r>
              <a:rPr lang="en-US" dirty="0"/>
              <a:t>“What significant events…?”</a:t>
            </a:r>
          </a:p>
          <a:p>
            <a:r>
              <a:rPr lang="en-US" dirty="0"/>
              <a:t>Remain focused on the person</a:t>
            </a:r>
          </a:p>
          <a:p>
            <a:r>
              <a:rPr lang="en-US" dirty="0"/>
              <a:t>Establish safety and respect</a:t>
            </a:r>
          </a:p>
        </p:txBody>
      </p:sp>
      <p:sp>
        <p:nvSpPr>
          <p:cNvPr id="3" name="Slide Number Placeholder 2">
            <a:extLst>
              <a:ext uri="{FF2B5EF4-FFF2-40B4-BE49-F238E27FC236}">
                <a16:creationId xmlns:a16="http://schemas.microsoft.com/office/drawing/2014/main" id="{B2BD04C9-69A8-4946-8F04-6CDFED05C82D}"/>
              </a:ext>
            </a:extLst>
          </p:cNvPr>
          <p:cNvSpPr>
            <a:spLocks noGrp="1"/>
          </p:cNvSpPr>
          <p:nvPr>
            <p:ph type="sldNum" sz="quarter" idx="12"/>
          </p:nvPr>
        </p:nvSpPr>
        <p:spPr/>
        <p:txBody>
          <a:bodyPr/>
          <a:lstStyle/>
          <a:p>
            <a:fld id="{90F9BDA0-AF0E-4BA8-B742-3B9C92A3E6FE}" type="slidenum">
              <a:rPr lang="en-US" smtClean="0"/>
              <a:pPr/>
              <a:t>12</a:t>
            </a:fld>
            <a:endParaRPr lang="en-US"/>
          </a:p>
        </p:txBody>
      </p:sp>
    </p:spTree>
    <p:custDataLst>
      <p:tags r:id="rId1"/>
    </p:custDataLst>
    <p:extLst>
      <p:ext uri="{BB962C8B-B14F-4D97-AF65-F5344CB8AC3E}">
        <p14:creationId xmlns:p14="http://schemas.microsoft.com/office/powerpoint/2010/main" val="851214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earing a hat&#10;&#10;Description automatically generated">
            <a:extLst>
              <a:ext uri="{FF2B5EF4-FFF2-40B4-BE49-F238E27FC236}">
                <a16:creationId xmlns:a16="http://schemas.microsoft.com/office/drawing/2014/main" id="{09C861C3-44A9-42BF-957F-2E840D9DAA59}"/>
              </a:ext>
            </a:extLst>
          </p:cNvPr>
          <p:cNvPicPr>
            <a:picLocks noChangeAspect="1"/>
          </p:cNvPicPr>
          <p:nvPr/>
        </p:nvPicPr>
        <p:blipFill rotWithShape="1">
          <a:blip r:embed="rId4"/>
          <a:srcRect t="9091" r="23298"/>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93811A-618D-4FBD-ABDA-877974E131EC}"/>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defTabSz="914400">
              <a:lnSpc>
                <a:spcPct val="90000"/>
              </a:lnSpc>
            </a:pPr>
            <a:r>
              <a:rPr lang="en-US" sz="4400"/>
              <a:t>Case </a:t>
            </a:r>
            <a:br>
              <a:rPr lang="en-US" sz="4400"/>
            </a:br>
            <a:r>
              <a:rPr lang="en-US" sz="4400"/>
              <a:t>Presentation</a:t>
            </a:r>
            <a:br>
              <a:rPr lang="en-US" sz="4400"/>
            </a:br>
            <a:r>
              <a:rPr lang="en-US" sz="4400"/>
              <a:t>of the Life</a:t>
            </a:r>
            <a:br>
              <a:rPr lang="en-US" sz="4400"/>
            </a:br>
            <a:r>
              <a:rPr lang="en-US" sz="4400"/>
              <a:t>Milestone Timeline</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0617336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AA1366-79BE-4658-AC84-2FCA3E4F4018}"/>
              </a:ext>
            </a:extLst>
          </p:cNvPr>
          <p:cNvSpPr>
            <a:spLocks noGrp="1"/>
          </p:cNvSpPr>
          <p:nvPr>
            <p:ph type="title"/>
          </p:nvPr>
        </p:nvSpPr>
        <p:spPr/>
        <p:txBody>
          <a:bodyPr/>
          <a:lstStyle/>
          <a:p>
            <a:r>
              <a:rPr lang="en-US"/>
              <a:t>Vietnam Veteran’s Combat Experience Timeline</a:t>
            </a:r>
          </a:p>
        </p:txBody>
      </p:sp>
      <p:cxnSp>
        <p:nvCxnSpPr>
          <p:cNvPr id="6" name="Straight Arrow Connector 5">
            <a:extLst>
              <a:ext uri="{FF2B5EF4-FFF2-40B4-BE49-F238E27FC236}">
                <a16:creationId xmlns:a16="http://schemas.microsoft.com/office/drawing/2014/main" id="{26C3104B-91C6-4E66-9A46-1E1E153311D9}"/>
              </a:ext>
            </a:extLst>
          </p:cNvPr>
          <p:cNvCxnSpPr/>
          <p:nvPr/>
        </p:nvCxnSpPr>
        <p:spPr>
          <a:xfrm>
            <a:off x="517233" y="3541864"/>
            <a:ext cx="1118311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44C93E5-841E-46AD-AC91-92564D48D527}"/>
              </a:ext>
            </a:extLst>
          </p:cNvPr>
          <p:cNvGrpSpPr/>
          <p:nvPr/>
        </p:nvGrpSpPr>
        <p:grpSpPr>
          <a:xfrm>
            <a:off x="533401" y="3541864"/>
            <a:ext cx="1231452" cy="1223009"/>
            <a:chOff x="533401" y="3541864"/>
            <a:chExt cx="1231452" cy="1223009"/>
          </a:xfrm>
        </p:grpSpPr>
        <p:sp>
          <p:nvSpPr>
            <p:cNvPr id="7" name="TextBox 6">
              <a:extLst>
                <a:ext uri="{FF2B5EF4-FFF2-40B4-BE49-F238E27FC236}">
                  <a16:creationId xmlns:a16="http://schemas.microsoft.com/office/drawing/2014/main" id="{300316C6-A192-453B-BD78-FC8E9506CA95}"/>
                </a:ext>
              </a:extLst>
            </p:cNvPr>
            <p:cNvSpPr txBox="1"/>
            <p:nvPr/>
          </p:nvSpPr>
          <p:spPr>
            <a:xfrm>
              <a:off x="533401" y="4118542"/>
              <a:ext cx="1231452" cy="646331"/>
            </a:xfrm>
            <a:prstGeom prst="rect">
              <a:avLst/>
            </a:prstGeom>
            <a:noFill/>
          </p:spPr>
          <p:txBody>
            <a:bodyPr wrap="square" rtlCol="0">
              <a:spAutoFit/>
            </a:bodyPr>
            <a:lstStyle/>
            <a:p>
              <a:r>
                <a:rPr lang="en-US" dirty="0">
                  <a:solidFill>
                    <a:schemeClr val="accent1"/>
                  </a:solidFill>
                </a:rPr>
                <a:t>Draft at 18 years old</a:t>
              </a:r>
            </a:p>
          </p:txBody>
        </p:sp>
        <p:cxnSp>
          <p:nvCxnSpPr>
            <p:cNvPr id="13" name="Straight Connector 12">
              <a:extLst>
                <a:ext uri="{FF2B5EF4-FFF2-40B4-BE49-F238E27FC236}">
                  <a16:creationId xmlns:a16="http://schemas.microsoft.com/office/drawing/2014/main" id="{06594D99-9DD6-4BA5-A5A6-94CEAFF74D1E}"/>
                </a:ext>
              </a:extLst>
            </p:cNvPr>
            <p:cNvCxnSpPr>
              <a:cxnSpLocks/>
              <a:endCxn id="7" idx="0"/>
            </p:cNvCxnSpPr>
            <p:nvPr/>
          </p:nvCxnSpPr>
          <p:spPr>
            <a:xfrm>
              <a:off x="1147521" y="3541864"/>
              <a:ext cx="1606"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9779A696-FD65-4D45-AECB-BBA64C23496E}"/>
              </a:ext>
            </a:extLst>
          </p:cNvPr>
          <p:cNvGrpSpPr/>
          <p:nvPr/>
        </p:nvGrpSpPr>
        <p:grpSpPr>
          <a:xfrm>
            <a:off x="1147521" y="2336105"/>
            <a:ext cx="1181100" cy="1208941"/>
            <a:chOff x="1147521" y="2336105"/>
            <a:chExt cx="1181100" cy="1208941"/>
          </a:xfrm>
        </p:grpSpPr>
        <p:sp>
          <p:nvSpPr>
            <p:cNvPr id="8" name="TextBox 7">
              <a:extLst>
                <a:ext uri="{FF2B5EF4-FFF2-40B4-BE49-F238E27FC236}">
                  <a16:creationId xmlns:a16="http://schemas.microsoft.com/office/drawing/2014/main" id="{75A69E12-9235-43CB-BE0C-88D1C485E6D9}"/>
                </a:ext>
              </a:extLst>
            </p:cNvPr>
            <p:cNvSpPr txBox="1"/>
            <p:nvPr/>
          </p:nvSpPr>
          <p:spPr>
            <a:xfrm>
              <a:off x="1147521" y="2336105"/>
              <a:ext cx="1181100" cy="646331"/>
            </a:xfrm>
            <a:prstGeom prst="rect">
              <a:avLst/>
            </a:prstGeom>
            <a:noFill/>
          </p:spPr>
          <p:txBody>
            <a:bodyPr wrap="square" rtlCol="0">
              <a:spAutoFit/>
            </a:bodyPr>
            <a:lstStyle/>
            <a:p>
              <a:r>
                <a:rPr lang="en-US">
                  <a:solidFill>
                    <a:schemeClr val="accent1"/>
                  </a:solidFill>
                </a:rPr>
                <a:t>Boot camp</a:t>
              </a:r>
            </a:p>
          </p:txBody>
        </p:sp>
        <p:cxnSp>
          <p:nvCxnSpPr>
            <p:cNvPr id="22" name="Straight Connector 21">
              <a:extLst>
                <a:ext uri="{FF2B5EF4-FFF2-40B4-BE49-F238E27FC236}">
                  <a16:creationId xmlns:a16="http://schemas.microsoft.com/office/drawing/2014/main" id="{88FAE7F7-D07C-4207-A2E8-22F25ABA7678}"/>
                </a:ext>
              </a:extLst>
            </p:cNvPr>
            <p:cNvCxnSpPr/>
            <p:nvPr/>
          </p:nvCxnSpPr>
          <p:spPr>
            <a:xfrm flipH="1">
              <a:off x="1426296" y="2968368"/>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E1C58611-250B-4CD9-9D98-0AB5A20F9B6A}"/>
              </a:ext>
            </a:extLst>
          </p:cNvPr>
          <p:cNvGrpSpPr/>
          <p:nvPr/>
        </p:nvGrpSpPr>
        <p:grpSpPr>
          <a:xfrm>
            <a:off x="1798706" y="3556011"/>
            <a:ext cx="1339850" cy="1655088"/>
            <a:chOff x="1798706" y="3556011"/>
            <a:chExt cx="1339850" cy="1655088"/>
          </a:xfrm>
        </p:grpSpPr>
        <p:sp>
          <p:nvSpPr>
            <p:cNvPr id="9" name="TextBox 8">
              <a:extLst>
                <a:ext uri="{FF2B5EF4-FFF2-40B4-BE49-F238E27FC236}">
                  <a16:creationId xmlns:a16="http://schemas.microsoft.com/office/drawing/2014/main" id="{AA23901D-A5DE-4F1C-AC0D-70C535937F55}"/>
                </a:ext>
              </a:extLst>
            </p:cNvPr>
            <p:cNvSpPr txBox="1"/>
            <p:nvPr/>
          </p:nvSpPr>
          <p:spPr>
            <a:xfrm>
              <a:off x="1798706" y="4010770"/>
              <a:ext cx="1339850" cy="1200329"/>
            </a:xfrm>
            <a:prstGeom prst="rect">
              <a:avLst/>
            </a:prstGeom>
            <a:noFill/>
          </p:spPr>
          <p:txBody>
            <a:bodyPr wrap="square" rtlCol="0">
              <a:spAutoFit/>
            </a:bodyPr>
            <a:lstStyle/>
            <a:p>
              <a:r>
                <a:rPr lang="en-US" dirty="0">
                  <a:solidFill>
                    <a:schemeClr val="accent1"/>
                  </a:solidFill>
                </a:rPr>
                <a:t>1967 Deployed as “trained killer”</a:t>
              </a:r>
            </a:p>
          </p:txBody>
        </p:sp>
        <p:cxnSp>
          <p:nvCxnSpPr>
            <p:cNvPr id="23" name="Straight Connector 22">
              <a:extLst>
                <a:ext uri="{FF2B5EF4-FFF2-40B4-BE49-F238E27FC236}">
                  <a16:creationId xmlns:a16="http://schemas.microsoft.com/office/drawing/2014/main" id="{EAA45A22-A270-4CBB-85F4-4CCB3513B5AD}"/>
                </a:ext>
              </a:extLst>
            </p:cNvPr>
            <p:cNvCxnSpPr/>
            <p:nvPr/>
          </p:nvCxnSpPr>
          <p:spPr>
            <a:xfrm flipH="1">
              <a:off x="2398567" y="3556011"/>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F5A28E5-6D55-483A-8AA1-6C0E5AD112D0}"/>
              </a:ext>
            </a:extLst>
          </p:cNvPr>
          <p:cNvGrpSpPr/>
          <p:nvPr/>
        </p:nvGrpSpPr>
        <p:grpSpPr>
          <a:xfrm>
            <a:off x="2204694" y="2322037"/>
            <a:ext cx="1885950" cy="1213554"/>
            <a:chOff x="2204694" y="2322037"/>
            <a:chExt cx="1885950" cy="1213554"/>
          </a:xfrm>
        </p:grpSpPr>
        <p:sp>
          <p:nvSpPr>
            <p:cNvPr id="10" name="TextBox 9">
              <a:extLst>
                <a:ext uri="{FF2B5EF4-FFF2-40B4-BE49-F238E27FC236}">
                  <a16:creationId xmlns:a16="http://schemas.microsoft.com/office/drawing/2014/main" id="{A86769E6-D1CD-4422-B3B0-A2E512548E01}"/>
                </a:ext>
              </a:extLst>
            </p:cNvPr>
            <p:cNvSpPr txBox="1"/>
            <p:nvPr/>
          </p:nvSpPr>
          <p:spPr>
            <a:xfrm>
              <a:off x="2204694" y="2322037"/>
              <a:ext cx="1885950" cy="646331"/>
            </a:xfrm>
            <a:prstGeom prst="rect">
              <a:avLst/>
            </a:prstGeom>
            <a:noFill/>
          </p:spPr>
          <p:txBody>
            <a:bodyPr wrap="square" rtlCol="0">
              <a:spAutoFit/>
            </a:bodyPr>
            <a:lstStyle/>
            <a:p>
              <a:r>
                <a:rPr lang="en-US" dirty="0">
                  <a:solidFill>
                    <a:schemeClr val="accent1"/>
                  </a:solidFill>
                </a:rPr>
                <a:t>Spends 1 year in active combat</a:t>
              </a:r>
            </a:p>
          </p:txBody>
        </p:sp>
        <p:cxnSp>
          <p:nvCxnSpPr>
            <p:cNvPr id="24" name="Straight Connector 23">
              <a:extLst>
                <a:ext uri="{FF2B5EF4-FFF2-40B4-BE49-F238E27FC236}">
                  <a16:creationId xmlns:a16="http://schemas.microsoft.com/office/drawing/2014/main" id="{107E95E0-2406-42FF-9922-2C96329D89B9}"/>
                </a:ext>
              </a:extLst>
            </p:cNvPr>
            <p:cNvCxnSpPr/>
            <p:nvPr/>
          </p:nvCxnSpPr>
          <p:spPr>
            <a:xfrm flipH="1">
              <a:off x="2828579" y="2958913"/>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5863F9BD-4B37-4480-B366-73E62E96E0EC}"/>
              </a:ext>
            </a:extLst>
          </p:cNvPr>
          <p:cNvGrpSpPr/>
          <p:nvPr/>
        </p:nvGrpSpPr>
        <p:grpSpPr>
          <a:xfrm>
            <a:off x="3334127" y="3556251"/>
            <a:ext cx="1513034" cy="1471888"/>
            <a:chOff x="3334127" y="3556251"/>
            <a:chExt cx="1513034" cy="1471888"/>
          </a:xfrm>
        </p:grpSpPr>
        <p:sp>
          <p:nvSpPr>
            <p:cNvPr id="11" name="TextBox 10">
              <a:extLst>
                <a:ext uri="{FF2B5EF4-FFF2-40B4-BE49-F238E27FC236}">
                  <a16:creationId xmlns:a16="http://schemas.microsoft.com/office/drawing/2014/main" id="{ADF90913-986D-493B-8B8E-B6F675FD7068}"/>
                </a:ext>
              </a:extLst>
            </p:cNvPr>
            <p:cNvSpPr txBox="1"/>
            <p:nvPr/>
          </p:nvSpPr>
          <p:spPr>
            <a:xfrm>
              <a:off x="3334127" y="4104809"/>
              <a:ext cx="1513034" cy="923330"/>
            </a:xfrm>
            <a:prstGeom prst="rect">
              <a:avLst/>
            </a:prstGeom>
            <a:noFill/>
          </p:spPr>
          <p:txBody>
            <a:bodyPr wrap="square" rtlCol="0">
              <a:spAutoFit/>
            </a:bodyPr>
            <a:lstStyle/>
            <a:p>
              <a:r>
                <a:rPr lang="en-US" dirty="0">
                  <a:solidFill>
                    <a:schemeClr val="accent1"/>
                  </a:solidFill>
                </a:rPr>
                <a:t>May 1968- involved in Phase II TET</a:t>
              </a:r>
            </a:p>
          </p:txBody>
        </p:sp>
        <p:cxnSp>
          <p:nvCxnSpPr>
            <p:cNvPr id="25" name="Straight Connector 24">
              <a:extLst>
                <a:ext uri="{FF2B5EF4-FFF2-40B4-BE49-F238E27FC236}">
                  <a16:creationId xmlns:a16="http://schemas.microsoft.com/office/drawing/2014/main" id="{43388A1B-121D-452C-8C33-9F97B38D52B2}"/>
                </a:ext>
              </a:extLst>
            </p:cNvPr>
            <p:cNvCxnSpPr/>
            <p:nvPr/>
          </p:nvCxnSpPr>
          <p:spPr>
            <a:xfrm flipH="1">
              <a:off x="3864276" y="3556251"/>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4210DDE-F1D9-46A4-BAD7-341A688DAF04}"/>
              </a:ext>
            </a:extLst>
          </p:cNvPr>
          <p:cNvGrpSpPr/>
          <p:nvPr/>
        </p:nvGrpSpPr>
        <p:grpSpPr>
          <a:xfrm>
            <a:off x="4241938" y="1656632"/>
            <a:ext cx="1513034" cy="1888414"/>
            <a:chOff x="4241938" y="1656632"/>
            <a:chExt cx="1513034" cy="1888414"/>
          </a:xfrm>
        </p:grpSpPr>
        <p:sp>
          <p:nvSpPr>
            <p:cNvPr id="14" name="TextBox 13">
              <a:extLst>
                <a:ext uri="{FF2B5EF4-FFF2-40B4-BE49-F238E27FC236}">
                  <a16:creationId xmlns:a16="http://schemas.microsoft.com/office/drawing/2014/main" id="{37B15318-405C-44A0-A548-E65CBAE7301A}"/>
                </a:ext>
              </a:extLst>
            </p:cNvPr>
            <p:cNvSpPr txBox="1"/>
            <p:nvPr/>
          </p:nvSpPr>
          <p:spPr>
            <a:xfrm>
              <a:off x="4241938" y="1656632"/>
              <a:ext cx="1513034" cy="1477328"/>
            </a:xfrm>
            <a:prstGeom prst="rect">
              <a:avLst/>
            </a:prstGeom>
            <a:noFill/>
          </p:spPr>
          <p:txBody>
            <a:bodyPr wrap="square" rtlCol="0">
              <a:spAutoFit/>
            </a:bodyPr>
            <a:lstStyle/>
            <a:p>
              <a:r>
                <a:rPr lang="en-US">
                  <a:solidFill>
                    <a:schemeClr val="accent1"/>
                  </a:solidFill>
                </a:rPr>
                <a:t>Honorable discharge, disabled from hearing loss </a:t>
              </a:r>
            </a:p>
          </p:txBody>
        </p:sp>
        <p:cxnSp>
          <p:nvCxnSpPr>
            <p:cNvPr id="26" name="Straight Connector 25">
              <a:extLst>
                <a:ext uri="{FF2B5EF4-FFF2-40B4-BE49-F238E27FC236}">
                  <a16:creationId xmlns:a16="http://schemas.microsoft.com/office/drawing/2014/main" id="{FF317B95-685A-45DD-9471-D9CE4F2B15A3}"/>
                </a:ext>
              </a:extLst>
            </p:cNvPr>
            <p:cNvCxnSpPr/>
            <p:nvPr/>
          </p:nvCxnSpPr>
          <p:spPr>
            <a:xfrm flipH="1">
              <a:off x="4865142" y="2968368"/>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AAE43BA-8FE1-4C40-8E0C-29EC78BA9430}"/>
              </a:ext>
            </a:extLst>
          </p:cNvPr>
          <p:cNvGrpSpPr/>
          <p:nvPr/>
        </p:nvGrpSpPr>
        <p:grpSpPr>
          <a:xfrm>
            <a:off x="4998455" y="3556011"/>
            <a:ext cx="1513034" cy="970420"/>
            <a:chOff x="4998455" y="3556011"/>
            <a:chExt cx="1513034" cy="970420"/>
          </a:xfrm>
        </p:grpSpPr>
        <p:sp>
          <p:nvSpPr>
            <p:cNvPr id="15" name="TextBox 14">
              <a:extLst>
                <a:ext uri="{FF2B5EF4-FFF2-40B4-BE49-F238E27FC236}">
                  <a16:creationId xmlns:a16="http://schemas.microsoft.com/office/drawing/2014/main" id="{B4A884F0-ED90-410B-ADE4-EE8AB6774014}"/>
                </a:ext>
              </a:extLst>
            </p:cNvPr>
            <p:cNvSpPr txBox="1"/>
            <p:nvPr/>
          </p:nvSpPr>
          <p:spPr>
            <a:xfrm>
              <a:off x="4998455" y="4157099"/>
              <a:ext cx="1513034" cy="369332"/>
            </a:xfrm>
            <a:prstGeom prst="rect">
              <a:avLst/>
            </a:prstGeom>
            <a:noFill/>
          </p:spPr>
          <p:txBody>
            <a:bodyPr wrap="square" rtlCol="0">
              <a:spAutoFit/>
            </a:bodyPr>
            <a:lstStyle/>
            <a:p>
              <a:r>
                <a:rPr lang="en-US">
                  <a:solidFill>
                    <a:schemeClr val="accent1"/>
                  </a:solidFill>
                </a:rPr>
                <a:t>Gets Married</a:t>
              </a:r>
            </a:p>
          </p:txBody>
        </p:sp>
        <p:cxnSp>
          <p:nvCxnSpPr>
            <p:cNvPr id="27" name="Straight Connector 26">
              <a:extLst>
                <a:ext uri="{FF2B5EF4-FFF2-40B4-BE49-F238E27FC236}">
                  <a16:creationId xmlns:a16="http://schemas.microsoft.com/office/drawing/2014/main" id="{47064782-930E-4BDD-9FB3-3B8ACF00ED9A}"/>
                </a:ext>
              </a:extLst>
            </p:cNvPr>
            <p:cNvCxnSpPr/>
            <p:nvPr/>
          </p:nvCxnSpPr>
          <p:spPr>
            <a:xfrm flipH="1">
              <a:off x="5607590" y="3556011"/>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D824395-FE23-40B0-8DE4-7B068118BF74}"/>
              </a:ext>
            </a:extLst>
          </p:cNvPr>
          <p:cNvGrpSpPr/>
          <p:nvPr/>
        </p:nvGrpSpPr>
        <p:grpSpPr>
          <a:xfrm>
            <a:off x="5888457" y="2312582"/>
            <a:ext cx="1513034" cy="1232492"/>
            <a:chOff x="5888457" y="2312582"/>
            <a:chExt cx="1513034" cy="1232492"/>
          </a:xfrm>
        </p:grpSpPr>
        <p:sp>
          <p:nvSpPr>
            <p:cNvPr id="16" name="TextBox 15">
              <a:extLst>
                <a:ext uri="{FF2B5EF4-FFF2-40B4-BE49-F238E27FC236}">
                  <a16:creationId xmlns:a16="http://schemas.microsoft.com/office/drawing/2014/main" id="{CC37F558-2D79-4046-B2B1-977ED43EE511}"/>
                </a:ext>
              </a:extLst>
            </p:cNvPr>
            <p:cNvSpPr txBox="1"/>
            <p:nvPr/>
          </p:nvSpPr>
          <p:spPr>
            <a:xfrm>
              <a:off x="5888457" y="2312582"/>
              <a:ext cx="1513034" cy="646331"/>
            </a:xfrm>
            <a:prstGeom prst="rect">
              <a:avLst/>
            </a:prstGeom>
            <a:noFill/>
          </p:spPr>
          <p:txBody>
            <a:bodyPr wrap="square" lIns="91440" tIns="45720" rIns="91440" bIns="45720" rtlCol="0" anchor="t">
              <a:spAutoFit/>
            </a:bodyPr>
            <a:lstStyle/>
            <a:p>
              <a:r>
                <a:rPr lang="en-US" dirty="0">
                  <a:solidFill>
                    <a:schemeClr val="accent1"/>
                  </a:solidFill>
                </a:rPr>
                <a:t>Drinking increases</a:t>
              </a:r>
            </a:p>
          </p:txBody>
        </p:sp>
        <p:cxnSp>
          <p:nvCxnSpPr>
            <p:cNvPr id="28" name="Straight Connector 27">
              <a:extLst>
                <a:ext uri="{FF2B5EF4-FFF2-40B4-BE49-F238E27FC236}">
                  <a16:creationId xmlns:a16="http://schemas.microsoft.com/office/drawing/2014/main" id="{D32B01C0-05DD-4E2C-9B39-FC3A061D29D4}"/>
                </a:ext>
              </a:extLst>
            </p:cNvPr>
            <p:cNvCxnSpPr/>
            <p:nvPr/>
          </p:nvCxnSpPr>
          <p:spPr>
            <a:xfrm flipH="1">
              <a:off x="6351870" y="2968396"/>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1C86FC0F-90B6-43B3-B602-EE0D81E4B839}"/>
              </a:ext>
            </a:extLst>
          </p:cNvPr>
          <p:cNvGrpSpPr/>
          <p:nvPr/>
        </p:nvGrpSpPr>
        <p:grpSpPr>
          <a:xfrm>
            <a:off x="7140086" y="1904802"/>
            <a:ext cx="1190153" cy="1607484"/>
            <a:chOff x="7140086" y="1904802"/>
            <a:chExt cx="1190153" cy="1607484"/>
          </a:xfrm>
        </p:grpSpPr>
        <p:sp>
          <p:nvSpPr>
            <p:cNvPr id="18" name="TextBox 17">
              <a:extLst>
                <a:ext uri="{FF2B5EF4-FFF2-40B4-BE49-F238E27FC236}">
                  <a16:creationId xmlns:a16="http://schemas.microsoft.com/office/drawing/2014/main" id="{B296BC28-F59C-42A9-8248-D193E2671094}"/>
                </a:ext>
              </a:extLst>
            </p:cNvPr>
            <p:cNvSpPr txBox="1"/>
            <p:nvPr/>
          </p:nvSpPr>
          <p:spPr>
            <a:xfrm>
              <a:off x="7140086" y="1904802"/>
              <a:ext cx="1190153" cy="1200329"/>
            </a:xfrm>
            <a:prstGeom prst="rect">
              <a:avLst/>
            </a:prstGeom>
            <a:noFill/>
          </p:spPr>
          <p:txBody>
            <a:bodyPr wrap="square" rtlCol="0">
              <a:spAutoFit/>
            </a:bodyPr>
            <a:lstStyle/>
            <a:p>
              <a:r>
                <a:rPr lang="en-US" dirty="0">
                  <a:solidFill>
                    <a:schemeClr val="accent1"/>
                  </a:solidFill>
                </a:rPr>
                <a:t>Children born 1972-1975</a:t>
              </a:r>
            </a:p>
          </p:txBody>
        </p:sp>
        <p:cxnSp>
          <p:nvCxnSpPr>
            <p:cNvPr id="29" name="Straight Connector 28">
              <a:extLst>
                <a:ext uri="{FF2B5EF4-FFF2-40B4-BE49-F238E27FC236}">
                  <a16:creationId xmlns:a16="http://schemas.microsoft.com/office/drawing/2014/main" id="{A5DD9D9E-A578-4E2F-A20B-41E58E93DEBD}"/>
                </a:ext>
              </a:extLst>
            </p:cNvPr>
            <p:cNvCxnSpPr/>
            <p:nvPr/>
          </p:nvCxnSpPr>
          <p:spPr>
            <a:xfrm flipH="1">
              <a:off x="7241872" y="3055086"/>
              <a:ext cx="23570" cy="4572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D0ADBE73-EF57-453C-B8AF-D9DA3A5C95F7}"/>
              </a:ext>
            </a:extLst>
          </p:cNvPr>
          <p:cNvGrpSpPr/>
          <p:nvPr/>
        </p:nvGrpSpPr>
        <p:grpSpPr>
          <a:xfrm>
            <a:off x="7107283" y="3538658"/>
            <a:ext cx="1513034" cy="1808592"/>
            <a:chOff x="7107283" y="3538658"/>
            <a:chExt cx="1513034" cy="1808592"/>
          </a:xfrm>
        </p:grpSpPr>
        <p:sp>
          <p:nvSpPr>
            <p:cNvPr id="17" name="TextBox 16">
              <a:extLst>
                <a:ext uri="{FF2B5EF4-FFF2-40B4-BE49-F238E27FC236}">
                  <a16:creationId xmlns:a16="http://schemas.microsoft.com/office/drawing/2014/main" id="{4111FA02-8BDD-4B5F-BB6C-42F8BF168D4C}"/>
                </a:ext>
              </a:extLst>
            </p:cNvPr>
            <p:cNvSpPr txBox="1"/>
            <p:nvPr/>
          </p:nvSpPr>
          <p:spPr>
            <a:xfrm>
              <a:off x="7107283" y="4146921"/>
              <a:ext cx="1513034" cy="1200329"/>
            </a:xfrm>
            <a:prstGeom prst="rect">
              <a:avLst/>
            </a:prstGeom>
            <a:noFill/>
          </p:spPr>
          <p:txBody>
            <a:bodyPr wrap="square" rtlCol="0">
              <a:spAutoFit/>
            </a:bodyPr>
            <a:lstStyle/>
            <a:p>
              <a:r>
                <a:rPr lang="en-US">
                  <a:solidFill>
                    <a:schemeClr val="accent1"/>
                  </a:solidFill>
                </a:rPr>
                <a:t>1980 Divorced; estranged from children</a:t>
              </a:r>
            </a:p>
          </p:txBody>
        </p:sp>
        <p:cxnSp>
          <p:nvCxnSpPr>
            <p:cNvPr id="30" name="Straight Connector 29">
              <a:extLst>
                <a:ext uri="{FF2B5EF4-FFF2-40B4-BE49-F238E27FC236}">
                  <a16:creationId xmlns:a16="http://schemas.microsoft.com/office/drawing/2014/main" id="{9CDF533F-6096-4D4B-9D69-3F643C3529D4}"/>
                </a:ext>
              </a:extLst>
            </p:cNvPr>
            <p:cNvCxnSpPr/>
            <p:nvPr/>
          </p:nvCxnSpPr>
          <p:spPr>
            <a:xfrm flipH="1">
              <a:off x="7730583" y="3538658"/>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01EA4450-16F0-44A6-BCBC-C6DA9098B53E}"/>
              </a:ext>
            </a:extLst>
          </p:cNvPr>
          <p:cNvGrpSpPr/>
          <p:nvPr/>
        </p:nvGrpSpPr>
        <p:grpSpPr>
          <a:xfrm>
            <a:off x="8291493" y="1897993"/>
            <a:ext cx="1621365" cy="1631843"/>
            <a:chOff x="8291493" y="1897993"/>
            <a:chExt cx="1621365" cy="1631843"/>
          </a:xfrm>
        </p:grpSpPr>
        <p:sp>
          <p:nvSpPr>
            <p:cNvPr id="19" name="TextBox 18">
              <a:extLst>
                <a:ext uri="{FF2B5EF4-FFF2-40B4-BE49-F238E27FC236}">
                  <a16:creationId xmlns:a16="http://schemas.microsoft.com/office/drawing/2014/main" id="{BBC027C7-D472-47BD-A342-C8BDAB16F715}"/>
                </a:ext>
              </a:extLst>
            </p:cNvPr>
            <p:cNvSpPr txBox="1"/>
            <p:nvPr/>
          </p:nvSpPr>
          <p:spPr>
            <a:xfrm>
              <a:off x="8291493" y="1897993"/>
              <a:ext cx="1621365" cy="1200329"/>
            </a:xfrm>
            <a:prstGeom prst="rect">
              <a:avLst/>
            </a:prstGeom>
            <a:noFill/>
          </p:spPr>
          <p:txBody>
            <a:bodyPr wrap="square" rtlCol="0">
              <a:spAutoFit/>
            </a:bodyPr>
            <a:lstStyle/>
            <a:p>
              <a:r>
                <a:rPr lang="en-US" dirty="0">
                  <a:solidFill>
                    <a:schemeClr val="accent1"/>
                  </a:solidFill>
                </a:rPr>
                <a:t>1980-1996 works in construction; loses job</a:t>
              </a:r>
            </a:p>
          </p:txBody>
        </p:sp>
        <p:cxnSp>
          <p:nvCxnSpPr>
            <p:cNvPr id="31" name="Straight Connector 30">
              <a:extLst>
                <a:ext uri="{FF2B5EF4-FFF2-40B4-BE49-F238E27FC236}">
                  <a16:creationId xmlns:a16="http://schemas.microsoft.com/office/drawing/2014/main" id="{FFB89BEB-BED2-4567-92A4-5A6D14EA9FAA}"/>
                </a:ext>
              </a:extLst>
            </p:cNvPr>
            <p:cNvCxnSpPr/>
            <p:nvPr/>
          </p:nvCxnSpPr>
          <p:spPr>
            <a:xfrm flipH="1">
              <a:off x="9181495" y="3072636"/>
              <a:ext cx="23570" cy="4572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9037B274-15D9-4F48-A9CC-93786CC21AE6}"/>
              </a:ext>
            </a:extLst>
          </p:cNvPr>
          <p:cNvGrpSpPr/>
          <p:nvPr/>
        </p:nvGrpSpPr>
        <p:grpSpPr>
          <a:xfrm>
            <a:off x="9102175" y="3538661"/>
            <a:ext cx="1621365" cy="2186393"/>
            <a:chOff x="9102175" y="3538661"/>
            <a:chExt cx="1621365" cy="2186393"/>
          </a:xfrm>
        </p:grpSpPr>
        <p:sp>
          <p:nvSpPr>
            <p:cNvPr id="20" name="TextBox 19">
              <a:extLst>
                <a:ext uri="{FF2B5EF4-FFF2-40B4-BE49-F238E27FC236}">
                  <a16:creationId xmlns:a16="http://schemas.microsoft.com/office/drawing/2014/main" id="{C2EE267F-F38D-48E4-80E7-CA785C34B8A8}"/>
                </a:ext>
              </a:extLst>
            </p:cNvPr>
            <p:cNvSpPr txBox="1"/>
            <p:nvPr/>
          </p:nvSpPr>
          <p:spPr>
            <a:xfrm>
              <a:off x="9102175" y="4247726"/>
              <a:ext cx="1621365" cy="1477328"/>
            </a:xfrm>
            <a:prstGeom prst="rect">
              <a:avLst/>
            </a:prstGeom>
            <a:noFill/>
          </p:spPr>
          <p:txBody>
            <a:bodyPr wrap="square" rtlCol="0">
              <a:spAutoFit/>
            </a:bodyPr>
            <a:lstStyle/>
            <a:p>
              <a:r>
                <a:rPr lang="en-US">
                  <a:solidFill>
                    <a:schemeClr val="accent1"/>
                  </a:solidFill>
                </a:rPr>
                <a:t>2001- 9/11</a:t>
              </a:r>
            </a:p>
            <a:p>
              <a:r>
                <a:rPr lang="en-US">
                  <a:solidFill>
                    <a:schemeClr val="accent1"/>
                  </a:solidFill>
                </a:rPr>
                <a:t>Admitted to hospital for heart attack that month</a:t>
              </a:r>
            </a:p>
          </p:txBody>
        </p:sp>
        <p:cxnSp>
          <p:nvCxnSpPr>
            <p:cNvPr id="32" name="Straight Connector 31">
              <a:extLst>
                <a:ext uri="{FF2B5EF4-FFF2-40B4-BE49-F238E27FC236}">
                  <a16:creationId xmlns:a16="http://schemas.microsoft.com/office/drawing/2014/main" id="{0418EE21-39E3-4181-AB5C-FB373299DB91}"/>
                </a:ext>
              </a:extLst>
            </p:cNvPr>
            <p:cNvCxnSpPr/>
            <p:nvPr/>
          </p:nvCxnSpPr>
          <p:spPr>
            <a:xfrm flipH="1">
              <a:off x="9764410" y="3538661"/>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EFAC4E00-C71F-46D1-B86D-6E4EF389F360}"/>
              </a:ext>
            </a:extLst>
          </p:cNvPr>
          <p:cNvGrpSpPr/>
          <p:nvPr/>
        </p:nvGrpSpPr>
        <p:grpSpPr>
          <a:xfrm>
            <a:off x="10233796" y="1764822"/>
            <a:ext cx="1621365" cy="1770769"/>
            <a:chOff x="10233796" y="1764822"/>
            <a:chExt cx="1621365" cy="1770769"/>
          </a:xfrm>
        </p:grpSpPr>
        <p:sp>
          <p:nvSpPr>
            <p:cNvPr id="21" name="TextBox 20">
              <a:extLst>
                <a:ext uri="{FF2B5EF4-FFF2-40B4-BE49-F238E27FC236}">
                  <a16:creationId xmlns:a16="http://schemas.microsoft.com/office/drawing/2014/main" id="{FCC335C6-3544-4983-B85E-CA231B7308C0}"/>
                </a:ext>
              </a:extLst>
            </p:cNvPr>
            <p:cNvSpPr txBox="1"/>
            <p:nvPr/>
          </p:nvSpPr>
          <p:spPr>
            <a:xfrm>
              <a:off x="10233796" y="1764822"/>
              <a:ext cx="1621365" cy="923330"/>
            </a:xfrm>
            <a:prstGeom prst="rect">
              <a:avLst/>
            </a:prstGeom>
            <a:noFill/>
          </p:spPr>
          <p:txBody>
            <a:bodyPr wrap="square" lIns="91440" tIns="45720" rIns="91440" bIns="45720" rtlCol="0" anchor="t">
              <a:spAutoFit/>
            </a:bodyPr>
            <a:lstStyle/>
            <a:p>
              <a:r>
                <a:rPr lang="en-US" dirty="0">
                  <a:solidFill>
                    <a:schemeClr val="accent1"/>
                  </a:solidFill>
                </a:rPr>
                <a:t>2001-2003 street homeless</a:t>
              </a:r>
            </a:p>
          </p:txBody>
        </p:sp>
        <p:cxnSp>
          <p:nvCxnSpPr>
            <p:cNvPr id="33" name="Straight Connector 32">
              <a:extLst>
                <a:ext uri="{FF2B5EF4-FFF2-40B4-BE49-F238E27FC236}">
                  <a16:creationId xmlns:a16="http://schemas.microsoft.com/office/drawing/2014/main" id="{032CF020-027E-4C58-BE64-11EE60C6A698}"/>
                </a:ext>
              </a:extLst>
            </p:cNvPr>
            <p:cNvCxnSpPr/>
            <p:nvPr/>
          </p:nvCxnSpPr>
          <p:spPr>
            <a:xfrm flipH="1">
              <a:off x="10477693" y="2958913"/>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38F0A501-7C49-424D-8C06-2D12F9427E95}"/>
              </a:ext>
            </a:extLst>
          </p:cNvPr>
          <p:cNvGrpSpPr/>
          <p:nvPr/>
        </p:nvGrpSpPr>
        <p:grpSpPr>
          <a:xfrm>
            <a:off x="11044478" y="3556011"/>
            <a:ext cx="1235366" cy="2416392"/>
            <a:chOff x="11044478" y="3556011"/>
            <a:chExt cx="1235366" cy="2416392"/>
          </a:xfrm>
        </p:grpSpPr>
        <p:sp>
          <p:nvSpPr>
            <p:cNvPr id="12" name="TextBox 11">
              <a:extLst>
                <a:ext uri="{FF2B5EF4-FFF2-40B4-BE49-F238E27FC236}">
                  <a16:creationId xmlns:a16="http://schemas.microsoft.com/office/drawing/2014/main" id="{AC423B0F-6C55-40E0-B34A-C2337EE00722}"/>
                </a:ext>
              </a:extLst>
            </p:cNvPr>
            <p:cNvSpPr txBox="1"/>
            <p:nvPr/>
          </p:nvSpPr>
          <p:spPr>
            <a:xfrm>
              <a:off x="11044478" y="4218077"/>
              <a:ext cx="1235366" cy="1754326"/>
            </a:xfrm>
            <a:prstGeom prst="rect">
              <a:avLst/>
            </a:prstGeom>
            <a:noFill/>
          </p:spPr>
          <p:txBody>
            <a:bodyPr wrap="square" lIns="91440" tIns="45720" rIns="91440" bIns="45720" rtlCol="0" anchor="t">
              <a:spAutoFit/>
            </a:bodyPr>
            <a:lstStyle/>
            <a:p>
              <a:r>
                <a:rPr lang="en-US">
                  <a:solidFill>
                    <a:schemeClr val="accent1"/>
                  </a:solidFill>
                </a:rPr>
                <a:t>2003</a:t>
              </a:r>
            </a:p>
            <a:p>
              <a:r>
                <a:rPr lang="en-US">
                  <a:solidFill>
                    <a:schemeClr val="accent1"/>
                  </a:solidFill>
                </a:rPr>
                <a:t>Connects with VA mental health system</a:t>
              </a:r>
            </a:p>
          </p:txBody>
        </p:sp>
        <p:cxnSp>
          <p:nvCxnSpPr>
            <p:cNvPr id="34" name="Straight Connector 33">
              <a:extLst>
                <a:ext uri="{FF2B5EF4-FFF2-40B4-BE49-F238E27FC236}">
                  <a16:creationId xmlns:a16="http://schemas.microsoft.com/office/drawing/2014/main" id="{7765E2B0-15C9-4B7D-824C-9B07BD3BC5A7}"/>
                </a:ext>
              </a:extLst>
            </p:cNvPr>
            <p:cNvCxnSpPr/>
            <p:nvPr/>
          </p:nvCxnSpPr>
          <p:spPr>
            <a:xfrm flipH="1">
              <a:off x="11217473" y="3556011"/>
              <a:ext cx="23570" cy="5766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03490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75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75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75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75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75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75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75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75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75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7236-990B-4B26-BDAA-2E0A0633BCD7}"/>
              </a:ext>
            </a:extLst>
          </p:cNvPr>
          <p:cNvSpPr>
            <a:spLocks noGrp="1"/>
          </p:cNvSpPr>
          <p:nvPr>
            <p:ph type="title"/>
          </p:nvPr>
        </p:nvSpPr>
        <p:spPr>
          <a:xfrm>
            <a:off x="517232" y="469286"/>
            <a:ext cx="7076147" cy="1096841"/>
          </a:xfrm>
        </p:spPr>
        <p:txBody>
          <a:bodyPr/>
          <a:lstStyle/>
          <a:p>
            <a:r>
              <a:rPr lang="en-US" sz="3600"/>
              <a:t>How to Use Information on Life Milestones Timeline</a:t>
            </a:r>
          </a:p>
        </p:txBody>
      </p:sp>
      <p:sp>
        <p:nvSpPr>
          <p:cNvPr id="6" name="Content Placeholder 5">
            <a:extLst>
              <a:ext uri="{FF2B5EF4-FFF2-40B4-BE49-F238E27FC236}">
                <a16:creationId xmlns:a16="http://schemas.microsoft.com/office/drawing/2014/main" id="{CEB20046-4D74-4091-9F86-D5FD81647863}"/>
              </a:ext>
            </a:extLst>
          </p:cNvPr>
          <p:cNvSpPr>
            <a:spLocks noGrp="1"/>
          </p:cNvSpPr>
          <p:nvPr>
            <p:ph idx="1"/>
          </p:nvPr>
        </p:nvSpPr>
        <p:spPr>
          <a:xfrm>
            <a:off x="499871" y="1828800"/>
            <a:ext cx="7097717" cy="3864696"/>
          </a:xfrm>
        </p:spPr>
        <p:txBody>
          <a:bodyPr vert="horz" lIns="91440" tIns="45720" rIns="91440" bIns="45720" rtlCol="0" anchor="t">
            <a:noAutofit/>
          </a:bodyPr>
          <a:lstStyle/>
          <a:p>
            <a:pPr marL="122555" indent="-122555"/>
            <a:r>
              <a:rPr lang="en-US" dirty="0">
                <a:cs typeface="Arial"/>
              </a:rPr>
              <a:t>No prescriptive actions based on results</a:t>
            </a:r>
          </a:p>
          <a:p>
            <a:pPr marL="122555" indent="-122555"/>
            <a:r>
              <a:rPr lang="en-US" dirty="0">
                <a:cs typeface="Arial"/>
              </a:rPr>
              <a:t>Review for patterns and themes</a:t>
            </a:r>
          </a:p>
          <a:p>
            <a:pPr marL="122555" indent="-122555"/>
            <a:r>
              <a:rPr lang="en-US" dirty="0">
                <a:cs typeface="Arial"/>
              </a:rPr>
              <a:t>Identify periods of health or positive conditions</a:t>
            </a:r>
          </a:p>
          <a:p>
            <a:pPr marL="122555" indent="-122555"/>
            <a:r>
              <a:rPr lang="en-US" dirty="0">
                <a:cs typeface="Arial"/>
              </a:rPr>
              <a:t>Consider pairing with Ecomap, ACE Survey</a:t>
            </a:r>
            <a:endParaRPr lang="en-US" dirty="0"/>
          </a:p>
          <a:p>
            <a:pPr marL="122555" indent="-122555"/>
            <a:r>
              <a:rPr lang="en-US" dirty="0">
                <a:cs typeface="Arial"/>
              </a:rPr>
              <a:t>Inform ongoing care plan</a:t>
            </a:r>
          </a:p>
        </p:txBody>
      </p:sp>
      <p:pic>
        <p:nvPicPr>
          <p:cNvPr id="15" name="Picture Placeholder 14">
            <a:extLst>
              <a:ext uri="{FF2B5EF4-FFF2-40B4-BE49-F238E27FC236}">
                <a16:creationId xmlns:a16="http://schemas.microsoft.com/office/drawing/2014/main" id="{8C2B1292-D9FF-4E1E-BB7F-A493F3DC7BC1}"/>
              </a:ext>
            </a:extLst>
          </p:cNvPr>
          <p:cNvPicPr>
            <a:picLocks noGrp="1" noChangeAspect="1"/>
          </p:cNvPicPr>
          <p:nvPr>
            <p:ph type="pic" sz="quarter" idx="14"/>
          </p:nvPr>
        </p:nvPicPr>
        <p:blipFill rotWithShape="1">
          <a:blip r:embed="rId4"/>
          <a:srcRect l="34358" r="20934"/>
          <a:stretch/>
        </p:blipFill>
        <p:spPr>
          <a:xfrm>
            <a:off x="7593379" y="1"/>
            <a:ext cx="4598621" cy="6857999"/>
          </a:xfrm>
        </p:spPr>
      </p:pic>
      <p:sp>
        <p:nvSpPr>
          <p:cNvPr id="3" name="Slide Number Placeholder 2">
            <a:extLst>
              <a:ext uri="{FF2B5EF4-FFF2-40B4-BE49-F238E27FC236}">
                <a16:creationId xmlns:a16="http://schemas.microsoft.com/office/drawing/2014/main" id="{F7DFEA4A-ACFA-4387-A2F5-E81EBE922870}"/>
              </a:ext>
            </a:extLst>
          </p:cNvPr>
          <p:cNvSpPr>
            <a:spLocks noGrp="1"/>
          </p:cNvSpPr>
          <p:nvPr>
            <p:ph type="sldNum" sz="quarter" idx="12"/>
          </p:nvPr>
        </p:nvSpPr>
        <p:spPr/>
        <p:txBody>
          <a:bodyPr/>
          <a:lstStyle/>
          <a:p>
            <a:fld id="{90F9BDA0-AF0E-4BA8-B742-3B9C92A3E6FE}" type="slidenum">
              <a:rPr lang="en-US" smtClean="0">
                <a:solidFill>
                  <a:schemeClr val="tx2"/>
                </a:solidFill>
              </a:rPr>
              <a:pPr/>
              <a:t>15</a:t>
            </a:fld>
            <a:endParaRPr lang="en-US">
              <a:solidFill>
                <a:schemeClr val="tx2"/>
              </a:solidFill>
            </a:endParaRPr>
          </a:p>
        </p:txBody>
      </p:sp>
    </p:spTree>
    <p:custDataLst>
      <p:tags r:id="rId1"/>
    </p:custDataLst>
    <p:extLst>
      <p:ext uri="{BB962C8B-B14F-4D97-AF65-F5344CB8AC3E}">
        <p14:creationId xmlns:p14="http://schemas.microsoft.com/office/powerpoint/2010/main" val="409331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09F4-2C1C-4CB1-A667-048E84767DE7}"/>
              </a:ext>
            </a:extLst>
          </p:cNvPr>
          <p:cNvSpPr>
            <a:spLocks noGrp="1"/>
          </p:cNvSpPr>
          <p:nvPr>
            <p:ph type="title"/>
          </p:nvPr>
        </p:nvSpPr>
        <p:spPr/>
        <p:txBody>
          <a:bodyPr/>
          <a:lstStyle/>
          <a:p>
            <a:r>
              <a:rPr lang="en-US" sz="3600"/>
              <a:t>Personal Next Steps</a:t>
            </a:r>
          </a:p>
        </p:txBody>
      </p:sp>
      <p:sp>
        <p:nvSpPr>
          <p:cNvPr id="3" name="Slide Number Placeholder 2">
            <a:extLst>
              <a:ext uri="{FF2B5EF4-FFF2-40B4-BE49-F238E27FC236}">
                <a16:creationId xmlns:a16="http://schemas.microsoft.com/office/drawing/2014/main" id="{85923665-F9B7-4C75-AEF3-3A5D9D459F04}"/>
              </a:ext>
            </a:extLst>
          </p:cNvPr>
          <p:cNvSpPr>
            <a:spLocks noGrp="1"/>
          </p:cNvSpPr>
          <p:nvPr>
            <p:ph type="sldNum" sz="quarter" idx="12"/>
          </p:nvPr>
        </p:nvSpPr>
        <p:spPr/>
        <p:txBody>
          <a:bodyPr/>
          <a:lstStyle/>
          <a:p>
            <a:fld id="{90F9BDA0-AF0E-4BA8-B742-3B9C92A3E6FE}" type="slidenum">
              <a:rPr lang="en-US" smtClean="0"/>
              <a:pPr/>
              <a:t>16</a:t>
            </a:fld>
            <a:endParaRPr lang="en-US"/>
          </a:p>
        </p:txBody>
      </p:sp>
      <p:sp>
        <p:nvSpPr>
          <p:cNvPr id="4" name="Text Placeholder 3">
            <a:extLst>
              <a:ext uri="{FF2B5EF4-FFF2-40B4-BE49-F238E27FC236}">
                <a16:creationId xmlns:a16="http://schemas.microsoft.com/office/drawing/2014/main" id="{06ABD276-A8B6-4513-9EA9-6D45EBEB4350}"/>
              </a:ext>
            </a:extLst>
          </p:cNvPr>
          <p:cNvSpPr>
            <a:spLocks noGrp="1"/>
          </p:cNvSpPr>
          <p:nvPr>
            <p:ph type="body" sz="quarter" idx="13"/>
          </p:nvPr>
        </p:nvSpPr>
        <p:spPr>
          <a:xfrm>
            <a:off x="499872" y="1498998"/>
            <a:ext cx="6331234" cy="4527549"/>
          </a:xfrm>
        </p:spPr>
        <p:txBody>
          <a:bodyPr vert="horz" lIns="91440" tIns="45720" rIns="91440" bIns="45720" rtlCol="0" anchor="t">
            <a:noAutofit/>
          </a:bodyPr>
          <a:lstStyle/>
          <a:p>
            <a:pPr marL="457200" indent="-457200">
              <a:lnSpc>
                <a:spcPct val="108000"/>
              </a:lnSpc>
              <a:buFont typeface="+mj-lt"/>
              <a:buAutoNum type="arabicPeriod"/>
            </a:pPr>
            <a:r>
              <a:rPr lang="en-US">
                <a:cs typeface="Arial"/>
              </a:rPr>
              <a:t>Complete a Life Milestones Timeline for yourself</a:t>
            </a:r>
          </a:p>
          <a:p>
            <a:pPr marL="457200" indent="-457200">
              <a:lnSpc>
                <a:spcPct val="108000"/>
              </a:lnSpc>
              <a:buFont typeface="+mj-lt"/>
              <a:buAutoNum type="arabicPeriod"/>
            </a:pPr>
            <a:r>
              <a:rPr lang="en-US">
                <a:cs typeface="Arial"/>
              </a:rPr>
              <a:t>Use your Personal Journal to reflect on that experience</a:t>
            </a:r>
          </a:p>
          <a:p>
            <a:pPr marL="457200" indent="-457200">
              <a:lnSpc>
                <a:spcPct val="108000"/>
              </a:lnSpc>
              <a:buFont typeface="+mj-lt"/>
              <a:buAutoNum type="arabicPeriod"/>
            </a:pPr>
            <a:r>
              <a:rPr lang="en-US">
                <a:cs typeface="Arial"/>
              </a:rPr>
              <a:t>Reflect on your role and the individuals you or your organization serve. Identify a potential opportunity to introduce this concept and tool to your work. </a:t>
            </a:r>
          </a:p>
        </p:txBody>
      </p:sp>
      <p:grpSp>
        <p:nvGrpSpPr>
          <p:cNvPr id="8" name="Group 7">
            <a:extLst>
              <a:ext uri="{FF2B5EF4-FFF2-40B4-BE49-F238E27FC236}">
                <a16:creationId xmlns:a16="http://schemas.microsoft.com/office/drawing/2014/main" id="{B722C2F6-4FF3-4971-974D-D505D163895E}"/>
              </a:ext>
            </a:extLst>
          </p:cNvPr>
          <p:cNvGrpSpPr/>
          <p:nvPr/>
        </p:nvGrpSpPr>
        <p:grpSpPr>
          <a:xfrm>
            <a:off x="7981785" y="3465568"/>
            <a:ext cx="3718560" cy="2560979"/>
            <a:chOff x="8071104" y="2657856"/>
            <a:chExt cx="3718560" cy="2560979"/>
          </a:xfrm>
        </p:grpSpPr>
        <p:sp>
          <p:nvSpPr>
            <p:cNvPr id="9" name="Rectangle 8">
              <a:extLst>
                <a:ext uri="{FF2B5EF4-FFF2-40B4-BE49-F238E27FC236}">
                  <a16:creationId xmlns:a16="http://schemas.microsoft.com/office/drawing/2014/main" id="{67E643B2-9A29-41F7-A3C7-49432A43FBEE}"/>
                </a:ext>
              </a:extLst>
            </p:cNvPr>
            <p:cNvSpPr/>
            <p:nvPr/>
          </p:nvSpPr>
          <p:spPr>
            <a:xfrm>
              <a:off x="8071104" y="3762772"/>
              <a:ext cx="3718559" cy="1456063"/>
            </a:xfrm>
            <a:prstGeom prst="rect">
              <a:avLst/>
            </a:prstGeom>
            <a:ln>
              <a:solidFill>
                <a:schemeClr val="accent2"/>
              </a:solidFill>
            </a:ln>
          </p:spPr>
          <p:txBody>
            <a:bodyPr wrap="square" lIns="274320" tIns="91440" rIns="274320">
              <a:noAutofit/>
            </a:bodyPr>
            <a:lstStyle/>
            <a:p>
              <a:pPr algn="ctr">
                <a:lnSpc>
                  <a:spcPct val="108000"/>
                </a:lnSpc>
              </a:pPr>
              <a:r>
                <a:rPr lang="en-US" sz="1900"/>
                <a:t>Build your own personal </a:t>
              </a:r>
              <a:br>
                <a:rPr lang="en-US" sz="1900"/>
              </a:br>
              <a:r>
                <a:rPr lang="en-US" sz="1900"/>
                <a:t>Life Milestones Timeline and identify your personal </a:t>
              </a:r>
              <a:br>
                <a:rPr lang="en-US" sz="1900"/>
              </a:br>
              <a:r>
                <a:rPr lang="en-US" sz="1900"/>
                <a:t>patterns and themes.</a:t>
              </a:r>
            </a:p>
          </p:txBody>
        </p:sp>
        <p:sp>
          <p:nvSpPr>
            <p:cNvPr id="10" name="TextBox 9">
              <a:extLst>
                <a:ext uri="{FF2B5EF4-FFF2-40B4-BE49-F238E27FC236}">
                  <a16:creationId xmlns:a16="http://schemas.microsoft.com/office/drawing/2014/main" id="{99D58F67-4969-4B5E-9272-0156530121EC}"/>
                </a:ext>
              </a:extLst>
            </p:cNvPr>
            <p:cNvSpPr txBox="1"/>
            <p:nvPr/>
          </p:nvSpPr>
          <p:spPr>
            <a:xfrm>
              <a:off x="8071104" y="2657856"/>
              <a:ext cx="3718560" cy="1097280"/>
            </a:xfrm>
            <a:prstGeom prst="rect">
              <a:avLst/>
            </a:prstGeom>
            <a:solidFill>
              <a:schemeClr val="accent2"/>
            </a:solidFill>
            <a:ln>
              <a:solidFill>
                <a:schemeClr val="accent2"/>
              </a:solidFill>
            </a:ln>
          </p:spPr>
          <p:txBody>
            <a:bodyPr wrap="square" lIns="1143000" rtlCol="0" anchor="ctr" anchorCtr="0">
              <a:noAutofit/>
            </a:bodyPr>
            <a:lstStyle/>
            <a:p>
              <a:r>
                <a:rPr lang="en-US" sz="1900" b="1">
                  <a:latin typeface="+mj-lt"/>
                </a:rPr>
                <a:t>Journal Prompt</a:t>
              </a:r>
            </a:p>
          </p:txBody>
        </p:sp>
        <p:pic>
          <p:nvPicPr>
            <p:cNvPr id="11" name="Picture 10">
              <a:extLst>
                <a:ext uri="{FF2B5EF4-FFF2-40B4-BE49-F238E27FC236}">
                  <a16:creationId xmlns:a16="http://schemas.microsoft.com/office/drawing/2014/main" id="{3C148D9B-4097-41F5-8274-216C88AD34DF}"/>
                </a:ext>
              </a:extLst>
            </p:cNvPr>
            <p:cNvPicPr>
              <a:picLocks noChangeAspect="1"/>
            </p:cNvPicPr>
            <p:nvPr/>
          </p:nvPicPr>
          <p:blipFill>
            <a:blip r:embed="rId4"/>
            <a:stretch>
              <a:fillRect/>
            </a:stretch>
          </p:blipFill>
          <p:spPr>
            <a:xfrm>
              <a:off x="8151314" y="2749296"/>
              <a:ext cx="914400" cy="914400"/>
            </a:xfrm>
            <a:prstGeom prst="rect">
              <a:avLst/>
            </a:prstGeom>
          </p:spPr>
        </p:pic>
      </p:grpSp>
    </p:spTree>
    <p:custDataLst>
      <p:tags r:id="rId1"/>
    </p:custDataLst>
    <p:extLst>
      <p:ext uri="{BB962C8B-B14F-4D97-AF65-F5344CB8AC3E}">
        <p14:creationId xmlns:p14="http://schemas.microsoft.com/office/powerpoint/2010/main" val="2327500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D3EBD1-D63B-4420-B4AB-FEC48A8EB5FF}"/>
              </a:ext>
            </a:extLst>
          </p:cNvPr>
          <p:cNvSpPr>
            <a:spLocks noGrp="1"/>
          </p:cNvSpPr>
          <p:nvPr>
            <p:ph type="sldNum" sz="quarter" idx="10"/>
          </p:nvPr>
        </p:nvSpPr>
        <p:spPr/>
        <p:txBody>
          <a:bodyPr/>
          <a:lstStyle/>
          <a:p>
            <a:fld id="{90F9BDA0-AF0E-4BA8-B742-3B9C92A3E6FE}" type="slidenum">
              <a:rPr lang="en-US" smtClean="0"/>
              <a:pPr/>
              <a:t>17</a:t>
            </a:fld>
            <a:endParaRPr lang="en-US"/>
          </a:p>
        </p:txBody>
      </p:sp>
      <p:sp>
        <p:nvSpPr>
          <p:cNvPr id="17" name="Text Placeholder 16">
            <a:extLst>
              <a:ext uri="{FF2B5EF4-FFF2-40B4-BE49-F238E27FC236}">
                <a16:creationId xmlns:a16="http://schemas.microsoft.com/office/drawing/2014/main" id="{EAEEEE60-70B6-4581-B10E-A07257C7A027}"/>
              </a:ext>
            </a:extLst>
          </p:cNvPr>
          <p:cNvSpPr>
            <a:spLocks noGrp="1"/>
          </p:cNvSpPr>
          <p:nvPr>
            <p:ph type="body" sz="quarter" idx="12"/>
          </p:nvPr>
        </p:nvSpPr>
        <p:spPr/>
        <p:txBody>
          <a:bodyPr/>
          <a:lstStyle/>
          <a:p>
            <a:r>
              <a:rPr lang="en-US"/>
              <a:t>1</a:t>
            </a:r>
          </a:p>
        </p:txBody>
      </p:sp>
      <p:sp>
        <p:nvSpPr>
          <p:cNvPr id="18" name="Text Placeholder 17">
            <a:extLst>
              <a:ext uri="{FF2B5EF4-FFF2-40B4-BE49-F238E27FC236}">
                <a16:creationId xmlns:a16="http://schemas.microsoft.com/office/drawing/2014/main" id="{32112CBD-77CB-4328-8284-51EB771A61BC}"/>
              </a:ext>
            </a:extLst>
          </p:cNvPr>
          <p:cNvSpPr>
            <a:spLocks noGrp="1"/>
          </p:cNvSpPr>
          <p:nvPr>
            <p:ph type="body" sz="quarter" idx="13"/>
          </p:nvPr>
        </p:nvSpPr>
        <p:spPr/>
        <p:txBody>
          <a:bodyPr/>
          <a:lstStyle/>
          <a:p>
            <a:r>
              <a:rPr lang="en-US"/>
              <a:t>2</a:t>
            </a:r>
          </a:p>
        </p:txBody>
      </p:sp>
      <p:sp>
        <p:nvSpPr>
          <p:cNvPr id="19" name="Text Placeholder 18">
            <a:extLst>
              <a:ext uri="{FF2B5EF4-FFF2-40B4-BE49-F238E27FC236}">
                <a16:creationId xmlns:a16="http://schemas.microsoft.com/office/drawing/2014/main" id="{4AF610C5-DEB0-483D-9C4A-B74C75B7AD8E}"/>
              </a:ext>
            </a:extLst>
          </p:cNvPr>
          <p:cNvSpPr>
            <a:spLocks noGrp="1"/>
          </p:cNvSpPr>
          <p:nvPr>
            <p:ph type="body" sz="quarter" idx="14"/>
          </p:nvPr>
        </p:nvSpPr>
        <p:spPr/>
        <p:txBody>
          <a:bodyPr/>
          <a:lstStyle/>
          <a:p>
            <a:r>
              <a:rPr lang="en-US"/>
              <a:t>3</a:t>
            </a:r>
          </a:p>
        </p:txBody>
      </p:sp>
      <p:sp>
        <p:nvSpPr>
          <p:cNvPr id="20" name="Text Placeholder 19">
            <a:extLst>
              <a:ext uri="{FF2B5EF4-FFF2-40B4-BE49-F238E27FC236}">
                <a16:creationId xmlns:a16="http://schemas.microsoft.com/office/drawing/2014/main" id="{EC6FC79E-DC30-4D55-A6C0-628C2104960C}"/>
              </a:ext>
            </a:extLst>
          </p:cNvPr>
          <p:cNvSpPr>
            <a:spLocks noGrp="1"/>
          </p:cNvSpPr>
          <p:nvPr>
            <p:ph type="body" sz="quarter" idx="15"/>
          </p:nvPr>
        </p:nvSpPr>
        <p:spPr/>
        <p:txBody>
          <a:bodyPr/>
          <a:lstStyle/>
          <a:p>
            <a:r>
              <a:rPr lang="en-US"/>
              <a:t>4</a:t>
            </a:r>
          </a:p>
        </p:txBody>
      </p:sp>
      <p:sp>
        <p:nvSpPr>
          <p:cNvPr id="21" name="Text Placeholder 20">
            <a:extLst>
              <a:ext uri="{FF2B5EF4-FFF2-40B4-BE49-F238E27FC236}">
                <a16:creationId xmlns:a16="http://schemas.microsoft.com/office/drawing/2014/main" id="{2B3297BF-4D43-4E32-AB08-1F3E4856725A}"/>
              </a:ext>
            </a:extLst>
          </p:cNvPr>
          <p:cNvSpPr>
            <a:spLocks noGrp="1"/>
          </p:cNvSpPr>
          <p:nvPr>
            <p:ph type="body" sz="quarter" idx="16"/>
          </p:nvPr>
        </p:nvSpPr>
        <p:spPr>
          <a:xfrm>
            <a:off x="2564151" y="1539860"/>
            <a:ext cx="6691060" cy="464628"/>
          </a:xfrm>
        </p:spPr>
        <p:txBody>
          <a:bodyPr/>
          <a:lstStyle/>
          <a:p>
            <a:pPr>
              <a:lnSpc>
                <a:spcPct val="108000"/>
              </a:lnSpc>
              <a:spcAft>
                <a:spcPts val="600"/>
              </a:spcAft>
            </a:pPr>
            <a:r>
              <a:rPr lang="en-US" b="0">
                <a:solidFill>
                  <a:schemeClr val="tx1"/>
                </a:solidFill>
              </a:rPr>
              <a:t>The Life Milestones Timeline shows the order of events or experiences that may contribute to increases in symptoms.</a:t>
            </a:r>
          </a:p>
        </p:txBody>
      </p:sp>
      <p:sp>
        <p:nvSpPr>
          <p:cNvPr id="25" name="Text Placeholder 24">
            <a:extLst>
              <a:ext uri="{FF2B5EF4-FFF2-40B4-BE49-F238E27FC236}">
                <a16:creationId xmlns:a16="http://schemas.microsoft.com/office/drawing/2014/main" id="{0EF0BC4A-DD25-4319-974B-E2095AB5249F}"/>
              </a:ext>
            </a:extLst>
          </p:cNvPr>
          <p:cNvSpPr>
            <a:spLocks noGrp="1"/>
          </p:cNvSpPr>
          <p:nvPr>
            <p:ph type="body" sz="quarter" idx="18"/>
          </p:nvPr>
        </p:nvSpPr>
        <p:spPr>
          <a:xfrm>
            <a:off x="2564151" y="2880432"/>
            <a:ext cx="6691060" cy="464628"/>
          </a:xfrm>
        </p:spPr>
        <p:txBody>
          <a:bodyPr rIns="0"/>
          <a:lstStyle/>
          <a:p>
            <a:r>
              <a:rPr lang="en-US" b="0">
                <a:solidFill>
                  <a:schemeClr val="tx1"/>
                </a:solidFill>
              </a:rPr>
              <a:t>Learn more about a person’s history and who they are as a whole person with space for deeper reflections and relationship.</a:t>
            </a:r>
          </a:p>
        </p:txBody>
      </p:sp>
      <p:sp>
        <p:nvSpPr>
          <p:cNvPr id="29" name="Text Placeholder 28">
            <a:extLst>
              <a:ext uri="{FF2B5EF4-FFF2-40B4-BE49-F238E27FC236}">
                <a16:creationId xmlns:a16="http://schemas.microsoft.com/office/drawing/2014/main" id="{9A2C76CD-4AD9-4F63-A0BC-A06817E59481}"/>
              </a:ext>
            </a:extLst>
          </p:cNvPr>
          <p:cNvSpPr>
            <a:spLocks noGrp="1"/>
          </p:cNvSpPr>
          <p:nvPr>
            <p:ph type="body" sz="quarter" idx="20"/>
          </p:nvPr>
        </p:nvSpPr>
        <p:spPr>
          <a:xfrm>
            <a:off x="2564151" y="4214600"/>
            <a:ext cx="6691060" cy="464628"/>
          </a:xfrm>
        </p:spPr>
        <p:txBody>
          <a:bodyPr/>
          <a:lstStyle/>
          <a:p>
            <a:r>
              <a:rPr lang="en-US" b="0">
                <a:solidFill>
                  <a:schemeClr val="tx1"/>
                </a:solidFill>
              </a:rPr>
              <a:t>The Life Milestones Timeline can be general or topic-focused over the full life or a specific period of time.</a:t>
            </a:r>
          </a:p>
        </p:txBody>
      </p:sp>
      <p:sp>
        <p:nvSpPr>
          <p:cNvPr id="31" name="Text Placeholder 30">
            <a:extLst>
              <a:ext uri="{FF2B5EF4-FFF2-40B4-BE49-F238E27FC236}">
                <a16:creationId xmlns:a16="http://schemas.microsoft.com/office/drawing/2014/main" id="{333DC5A9-B8E2-41A8-9308-B4065188075B}"/>
              </a:ext>
            </a:extLst>
          </p:cNvPr>
          <p:cNvSpPr>
            <a:spLocks noGrp="1"/>
          </p:cNvSpPr>
          <p:nvPr>
            <p:ph type="body" sz="quarter" idx="22"/>
          </p:nvPr>
        </p:nvSpPr>
        <p:spPr>
          <a:xfrm>
            <a:off x="2564151" y="5555172"/>
            <a:ext cx="6691060" cy="464628"/>
          </a:xfrm>
        </p:spPr>
        <p:txBody>
          <a:bodyPr/>
          <a:lstStyle/>
          <a:p>
            <a:r>
              <a:rPr lang="en-US" b="0">
                <a:solidFill>
                  <a:schemeClr val="tx1"/>
                </a:solidFill>
              </a:rPr>
              <a:t>Each timeline is unique and culminates in cycles of positive and negatives, highs and lows over the course of a lifetime.</a:t>
            </a:r>
          </a:p>
        </p:txBody>
      </p:sp>
      <p:sp>
        <p:nvSpPr>
          <p:cNvPr id="2" name="Title 1">
            <a:extLst>
              <a:ext uri="{FF2B5EF4-FFF2-40B4-BE49-F238E27FC236}">
                <a16:creationId xmlns:a16="http://schemas.microsoft.com/office/drawing/2014/main" id="{2146B07C-09AB-4173-BF0A-8320C3E3D09A}"/>
              </a:ext>
            </a:extLst>
          </p:cNvPr>
          <p:cNvSpPr>
            <a:spLocks noGrp="1"/>
          </p:cNvSpPr>
          <p:nvPr>
            <p:ph type="title" idx="4294967295"/>
          </p:nvPr>
        </p:nvSpPr>
        <p:spPr>
          <a:xfrm>
            <a:off x="521208" y="469900"/>
            <a:ext cx="11096625" cy="731838"/>
          </a:xfrm>
        </p:spPr>
        <p:txBody>
          <a:bodyPr/>
          <a:lstStyle/>
          <a:p>
            <a:r>
              <a:rPr lang="en-US" sz="3600"/>
              <a:t>Key Takeaways</a:t>
            </a:r>
          </a:p>
        </p:txBody>
      </p:sp>
    </p:spTree>
    <p:custDataLst>
      <p:tags r:id="rId1"/>
    </p:custDataLst>
    <p:extLst>
      <p:ext uri="{BB962C8B-B14F-4D97-AF65-F5344CB8AC3E}">
        <p14:creationId xmlns:p14="http://schemas.microsoft.com/office/powerpoint/2010/main" val="48719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B16FE8-699C-6641-967C-80EDC08750AB}"/>
              </a:ext>
            </a:extLst>
          </p:cNvPr>
          <p:cNvSpPr>
            <a:spLocks noGrp="1"/>
          </p:cNvSpPr>
          <p:nvPr>
            <p:ph type="ctrTitle"/>
          </p:nvPr>
        </p:nvSpPr>
        <p:spPr/>
        <p:txBody>
          <a:bodyPr/>
          <a:lstStyle/>
          <a:p>
            <a:r>
              <a:rPr lang="en-US"/>
              <a:t>Additional Resources</a:t>
            </a:r>
          </a:p>
        </p:txBody>
      </p:sp>
    </p:spTree>
    <p:custDataLst>
      <p:tags r:id="rId1"/>
    </p:custDataLst>
    <p:extLst>
      <p:ext uri="{BB962C8B-B14F-4D97-AF65-F5344CB8AC3E}">
        <p14:creationId xmlns:p14="http://schemas.microsoft.com/office/powerpoint/2010/main" val="79252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6792F-D63E-467D-BEF3-D4579DB226FE}"/>
              </a:ext>
            </a:extLst>
          </p:cNvPr>
          <p:cNvSpPr>
            <a:spLocks noGrp="1"/>
          </p:cNvSpPr>
          <p:nvPr>
            <p:ph type="title"/>
          </p:nvPr>
        </p:nvSpPr>
        <p:spPr/>
        <p:txBody>
          <a:bodyPr/>
          <a:lstStyle/>
          <a:p>
            <a:r>
              <a:rPr lang="en-US"/>
              <a:t>Additional Development Resources</a:t>
            </a:r>
          </a:p>
        </p:txBody>
      </p:sp>
      <p:sp>
        <p:nvSpPr>
          <p:cNvPr id="3" name="Slide Number Placeholder 2">
            <a:extLst>
              <a:ext uri="{FF2B5EF4-FFF2-40B4-BE49-F238E27FC236}">
                <a16:creationId xmlns:a16="http://schemas.microsoft.com/office/drawing/2014/main" id="{B698CD08-930C-46C2-B22C-17B5AF2AF698}"/>
              </a:ext>
            </a:extLst>
          </p:cNvPr>
          <p:cNvSpPr>
            <a:spLocks noGrp="1"/>
          </p:cNvSpPr>
          <p:nvPr>
            <p:ph type="sldNum" sz="quarter" idx="12"/>
          </p:nvPr>
        </p:nvSpPr>
        <p:spPr/>
        <p:txBody>
          <a:bodyPr/>
          <a:lstStyle/>
          <a:p>
            <a:fld id="{90F9BDA0-AF0E-4BA8-B742-3B9C92A3E6FE}" type="slidenum">
              <a:rPr lang="en-US" smtClean="0"/>
              <a:pPr/>
              <a:t>19</a:t>
            </a:fld>
            <a:endParaRPr lang="en-US"/>
          </a:p>
        </p:txBody>
      </p:sp>
      <p:sp>
        <p:nvSpPr>
          <p:cNvPr id="4" name="Text Placeholder 3">
            <a:extLst>
              <a:ext uri="{FF2B5EF4-FFF2-40B4-BE49-F238E27FC236}">
                <a16:creationId xmlns:a16="http://schemas.microsoft.com/office/drawing/2014/main" id="{DDE1A0B6-4BF0-4673-B92C-8135B3F46DC9}"/>
              </a:ext>
            </a:extLst>
          </p:cNvPr>
          <p:cNvSpPr>
            <a:spLocks noGrp="1"/>
          </p:cNvSpPr>
          <p:nvPr>
            <p:ph type="body" sz="quarter" idx="13"/>
          </p:nvPr>
        </p:nvSpPr>
        <p:spPr/>
        <p:txBody>
          <a:bodyPr/>
          <a:lstStyle/>
          <a:p>
            <a:pPr>
              <a:lnSpc>
                <a:spcPct val="108000"/>
              </a:lnSpc>
            </a:pPr>
            <a:r>
              <a:rPr lang="en-US" dirty="0">
                <a:solidFill>
                  <a:schemeClr val="tx2"/>
                </a:solidFill>
                <a:hlinkClick r:id="rId4"/>
              </a:rPr>
              <a:t>How to Create a Timeline: The Power of Re-working Your Life’s Story, 1 of 2</a:t>
            </a:r>
            <a:r>
              <a:rPr lang="en-US" dirty="0"/>
              <a:t>, </a:t>
            </a:r>
            <a:br>
              <a:rPr lang="en-US" dirty="0"/>
            </a:br>
            <a:r>
              <a:rPr lang="en-US" dirty="0"/>
              <a:t>By Athena </a:t>
            </a:r>
            <a:r>
              <a:rPr lang="en-US" dirty="0" err="1"/>
              <a:t>Staik</a:t>
            </a:r>
            <a:r>
              <a:rPr lang="en-US" dirty="0"/>
              <a:t>, Ph.D., 2013</a:t>
            </a:r>
            <a:endParaRPr lang="en-US" dirty="0">
              <a:hlinkClick r:id="rId5"/>
            </a:endParaRPr>
          </a:p>
          <a:p>
            <a:pPr>
              <a:lnSpc>
                <a:spcPct val="108000"/>
              </a:lnSpc>
            </a:pPr>
            <a:r>
              <a:rPr lang="en-US" dirty="0">
                <a:solidFill>
                  <a:schemeClr val="tx2"/>
                </a:solidFill>
                <a:hlinkClick r:id="rId5"/>
              </a:rPr>
              <a:t>The Timeline Exercise: Creating Shifts &amp; Healing Meanings in Your Life Story, Part 2 of 2</a:t>
            </a:r>
            <a:r>
              <a:rPr lang="en-US" dirty="0"/>
              <a:t>, </a:t>
            </a:r>
            <a:br>
              <a:rPr lang="en-US" dirty="0"/>
            </a:br>
            <a:r>
              <a:rPr lang="en-US" dirty="0"/>
              <a:t>By Athena </a:t>
            </a:r>
            <a:r>
              <a:rPr lang="en-US" dirty="0" err="1"/>
              <a:t>Staik</a:t>
            </a:r>
            <a:r>
              <a:rPr lang="en-US" dirty="0"/>
              <a:t>, Ph.D., 2013</a:t>
            </a:r>
          </a:p>
          <a:p>
            <a:pPr>
              <a:lnSpc>
                <a:spcPct val="108000"/>
              </a:lnSpc>
            </a:pPr>
            <a:endParaRPr lang="en-US" dirty="0">
              <a:solidFill>
                <a:schemeClr val="tx2"/>
              </a:solidFill>
            </a:endParaRPr>
          </a:p>
        </p:txBody>
      </p:sp>
    </p:spTree>
    <p:custDataLst>
      <p:tags r:id="rId1"/>
    </p:custDataLst>
    <p:extLst>
      <p:ext uri="{BB962C8B-B14F-4D97-AF65-F5344CB8AC3E}">
        <p14:creationId xmlns:p14="http://schemas.microsoft.com/office/powerpoint/2010/main" val="3195351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03E953-5CF5-1543-B0AA-934632977EBA}"/>
              </a:ext>
            </a:extLst>
          </p:cNvPr>
          <p:cNvSpPr>
            <a:spLocks noGrp="1"/>
          </p:cNvSpPr>
          <p:nvPr>
            <p:ph type="title"/>
          </p:nvPr>
        </p:nvSpPr>
        <p:spPr/>
        <p:txBody>
          <a:bodyPr/>
          <a:lstStyle/>
          <a:p>
            <a:r>
              <a:rPr lang="en-US"/>
              <a:t>Earning CEUs</a:t>
            </a:r>
          </a:p>
        </p:txBody>
      </p:sp>
      <p:sp>
        <p:nvSpPr>
          <p:cNvPr id="16" name="Slide Number Placeholder 15">
            <a:extLst>
              <a:ext uri="{FF2B5EF4-FFF2-40B4-BE49-F238E27FC236}">
                <a16:creationId xmlns:a16="http://schemas.microsoft.com/office/drawing/2014/main" id="{1C7FEBCF-5306-B440-B30C-227CC0355C42}"/>
              </a:ext>
            </a:extLst>
          </p:cNvPr>
          <p:cNvSpPr>
            <a:spLocks noGrp="1"/>
          </p:cNvSpPr>
          <p:nvPr>
            <p:ph type="sldNum" sz="quarter" idx="12"/>
          </p:nvPr>
        </p:nvSpPr>
        <p:spPr/>
        <p:txBody>
          <a:bodyPr/>
          <a:lstStyle/>
          <a:p>
            <a:fld id="{90F9BDA0-AF0E-4BA8-B742-3B9C92A3E6FE}" type="slidenum">
              <a:rPr lang="en-US" smtClean="0"/>
              <a:pPr/>
              <a:t>2</a:t>
            </a:fld>
            <a:endParaRPr lang="en-US"/>
          </a:p>
        </p:txBody>
      </p:sp>
      <p:sp>
        <p:nvSpPr>
          <p:cNvPr id="4" name="Content Placeholder 3">
            <a:extLst>
              <a:ext uri="{FF2B5EF4-FFF2-40B4-BE49-F238E27FC236}">
                <a16:creationId xmlns:a16="http://schemas.microsoft.com/office/drawing/2014/main" id="{0014D97D-0BD5-6447-AC59-390EC2EC77C8}"/>
              </a:ext>
            </a:extLst>
          </p:cNvPr>
          <p:cNvSpPr>
            <a:spLocks noGrp="1"/>
          </p:cNvSpPr>
          <p:nvPr>
            <p:ph type="body" sz="quarter" idx="13"/>
          </p:nvPr>
        </p:nvSpPr>
        <p:spPr/>
        <p:txBody>
          <a:bodyPr/>
          <a:lstStyle/>
          <a:p>
            <a:pPr lvl="0"/>
            <a:r>
              <a:rPr lang="en-US" b="1">
                <a:solidFill>
                  <a:schemeClr val="accent2"/>
                </a:solidFill>
              </a:rPr>
              <a:t>CEUs are available for the 7 content modules as a series </a:t>
            </a:r>
            <a:r>
              <a:rPr lang="en-US"/>
              <a:t>(7 CEUs total)</a:t>
            </a:r>
          </a:p>
          <a:p>
            <a:pPr lvl="1"/>
            <a:r>
              <a:rPr lang="en-US"/>
              <a:t>One pre- and post-series assessment required for the program as a whole</a:t>
            </a:r>
          </a:p>
          <a:p>
            <a:pPr lvl="1"/>
            <a:r>
              <a:rPr lang="en-US" err="1"/>
              <a:t>OptumHealth</a:t>
            </a:r>
            <a:r>
              <a:rPr lang="en-US"/>
              <a:t> Education saves all CEU credit documentation on their website</a:t>
            </a:r>
          </a:p>
          <a:p>
            <a:pPr lvl="1"/>
            <a:r>
              <a:rPr lang="en-US" b="1">
                <a:solidFill>
                  <a:schemeClr val="accent2"/>
                </a:solidFill>
                <a:hlinkClick r:id="rId4">
                  <a:extLst>
                    <a:ext uri="{A12FA001-AC4F-418D-AE19-62706E023703}">
                      <ahyp:hlinkClr xmlns:ahyp="http://schemas.microsoft.com/office/drawing/2018/hyperlinkcolor" val="tx"/>
                    </a:ext>
                  </a:extLst>
                </a:hlinkClick>
              </a:rPr>
              <a:t>https://www.optumhealtheducation.com/</a:t>
            </a:r>
            <a:endParaRPr lang="en-US" b="1">
              <a:solidFill>
                <a:schemeClr val="accent2"/>
              </a:solidFill>
            </a:endParaRPr>
          </a:p>
          <a:p>
            <a:pPr lvl="0"/>
            <a:r>
              <a:rPr lang="en-US"/>
              <a:t>Accreditation opportunities include: </a:t>
            </a:r>
          </a:p>
          <a:p>
            <a:pPr lvl="1"/>
            <a:r>
              <a:rPr lang="en-US"/>
              <a:t>American Medical Association PRA Category 1 Credit™ by the Accreditation Council for Continuing Medical Education</a:t>
            </a:r>
          </a:p>
          <a:p>
            <a:pPr lvl="1"/>
            <a:r>
              <a:rPr lang="en-US"/>
              <a:t>Continuing Nursing Education by the American Nurses Credentialing Center's Commission on Accreditation</a:t>
            </a:r>
          </a:p>
          <a:p>
            <a:pPr lvl="1"/>
            <a:r>
              <a:rPr lang="en-US"/>
              <a:t>Accreditation Council for Pharmacy Education</a:t>
            </a:r>
          </a:p>
          <a:p>
            <a:pPr lvl="1"/>
            <a:r>
              <a:rPr lang="en-US"/>
              <a:t>Pharmacy Tech Certification Board</a:t>
            </a:r>
          </a:p>
          <a:p>
            <a:pPr lvl="1"/>
            <a:r>
              <a:rPr lang="en-US"/>
              <a:t>Case Manager Certification by the Commission of Case Manager Certification</a:t>
            </a:r>
          </a:p>
          <a:p>
            <a:pPr lvl="1"/>
            <a:r>
              <a:rPr lang="en-US"/>
              <a:t>American Board of Social Work Certification and American Psychological Association Certification and National Board for Certified Counselors Certification</a:t>
            </a:r>
          </a:p>
        </p:txBody>
      </p:sp>
      <p:pic>
        <p:nvPicPr>
          <p:cNvPr id="5" name="Picture 4" descr="C:\Users\knelso71\AppData\Local\Microsoft\Windows\Temporary Internet Files\Content.Outlook\9GESY5CL\OPTUMHealthEducation_RGB_2 (medium) 2011.jpg">
            <a:extLst>
              <a:ext uri="{FF2B5EF4-FFF2-40B4-BE49-F238E27FC236}">
                <a16:creationId xmlns:a16="http://schemas.microsoft.com/office/drawing/2014/main" id="{051D94DE-13F1-4D0F-92DD-86BA9E18A1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1482" y="168094"/>
            <a:ext cx="2440517" cy="9335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2923DCDD-24E7-4AC7-864E-19555D8C9657}"/>
              </a:ext>
            </a:extLst>
          </p:cNvPr>
          <p:cNvCxnSpPr/>
          <p:nvPr/>
        </p:nvCxnSpPr>
        <p:spPr>
          <a:xfrm>
            <a:off x="9492959" y="321767"/>
            <a:ext cx="0" cy="62865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DEF0000F-DB68-4A0E-946E-E5F48A5DD6D7}"/>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35753" y="369393"/>
            <a:ext cx="1549225" cy="536448"/>
          </a:xfrm>
          <a:prstGeom prst="rect">
            <a:avLst/>
          </a:prstGeom>
        </p:spPr>
      </p:pic>
      <p:sp>
        <p:nvSpPr>
          <p:cNvPr id="8" name="Graphic 8">
            <a:extLst>
              <a:ext uri="{FF2B5EF4-FFF2-40B4-BE49-F238E27FC236}">
                <a16:creationId xmlns:a16="http://schemas.microsoft.com/office/drawing/2014/main" id="{A371864C-509C-4AC6-82F6-ADBE80744A22}"/>
              </a:ext>
            </a:extLst>
          </p:cNvPr>
          <p:cNvSpPr>
            <a:spLocks noChangeAspect="1"/>
          </p:cNvSpPr>
          <p:nvPr/>
        </p:nvSpPr>
        <p:spPr>
          <a:xfrm>
            <a:off x="9704177" y="366345"/>
            <a:ext cx="309261" cy="53949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custDataLst>
      <p:tags r:id="rId1"/>
    </p:custDataLst>
    <p:extLst>
      <p:ext uri="{BB962C8B-B14F-4D97-AF65-F5344CB8AC3E}">
        <p14:creationId xmlns:p14="http://schemas.microsoft.com/office/powerpoint/2010/main" val="3821377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8A05-5245-4EC6-96AE-B518A5D8AFAB}"/>
              </a:ext>
            </a:extLst>
          </p:cNvPr>
          <p:cNvSpPr>
            <a:spLocks noGrp="1"/>
          </p:cNvSpPr>
          <p:nvPr>
            <p:ph type="title"/>
          </p:nvPr>
        </p:nvSpPr>
        <p:spPr/>
        <p:txBody>
          <a:bodyPr/>
          <a:lstStyle/>
          <a:p>
            <a:r>
              <a:rPr lang="en-US"/>
              <a:t>Life Milestones Timeline Template</a:t>
            </a:r>
            <a:br>
              <a:rPr lang="en-US"/>
            </a:br>
            <a:r>
              <a:rPr lang="en-US" sz="1900" b="0">
                <a:latin typeface="+mn-lt"/>
              </a:rPr>
              <a:t>(Use this as a template for building a Life Milestones Timeline. Draw events across the provided timeline.)</a:t>
            </a:r>
            <a:endParaRPr lang="en-US"/>
          </a:p>
        </p:txBody>
      </p:sp>
      <p:sp>
        <p:nvSpPr>
          <p:cNvPr id="3" name="Slide Number Placeholder 2">
            <a:extLst>
              <a:ext uri="{FF2B5EF4-FFF2-40B4-BE49-F238E27FC236}">
                <a16:creationId xmlns:a16="http://schemas.microsoft.com/office/drawing/2014/main" id="{87D6C0FD-85B8-4F0E-B95B-72B65E2D1296}"/>
              </a:ext>
            </a:extLst>
          </p:cNvPr>
          <p:cNvSpPr>
            <a:spLocks noGrp="1"/>
          </p:cNvSpPr>
          <p:nvPr>
            <p:ph type="sldNum" sz="quarter" idx="12"/>
          </p:nvPr>
        </p:nvSpPr>
        <p:spPr/>
        <p:txBody>
          <a:bodyPr/>
          <a:lstStyle/>
          <a:p>
            <a:fld id="{90F9BDA0-AF0E-4BA8-B742-3B9C92A3E6FE}" type="slidenum">
              <a:rPr lang="en-US" smtClean="0"/>
              <a:pPr/>
              <a:t>20</a:t>
            </a:fld>
            <a:endParaRPr lang="en-US"/>
          </a:p>
        </p:txBody>
      </p:sp>
      <p:cxnSp>
        <p:nvCxnSpPr>
          <p:cNvPr id="6" name="Straight Arrow Connector 5">
            <a:extLst>
              <a:ext uri="{FF2B5EF4-FFF2-40B4-BE49-F238E27FC236}">
                <a16:creationId xmlns:a16="http://schemas.microsoft.com/office/drawing/2014/main" id="{51BC0B89-357A-4958-AEAE-F2167E047AF2}"/>
              </a:ext>
            </a:extLst>
          </p:cNvPr>
          <p:cNvCxnSpPr/>
          <p:nvPr/>
        </p:nvCxnSpPr>
        <p:spPr>
          <a:xfrm>
            <a:off x="517233" y="3536576"/>
            <a:ext cx="10872426" cy="0"/>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0472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C9CB-FB13-47D8-8D87-63726457CE2C}"/>
              </a:ext>
            </a:extLst>
          </p:cNvPr>
          <p:cNvSpPr>
            <a:spLocks noGrp="1"/>
          </p:cNvSpPr>
          <p:nvPr>
            <p:ph type="title"/>
          </p:nvPr>
        </p:nvSpPr>
        <p:spPr/>
        <p:txBody>
          <a:bodyPr/>
          <a:lstStyle/>
          <a:p>
            <a:r>
              <a:rPr lang="en-US"/>
              <a:t>Learning Circle Guide: Life Milestones Timeline</a:t>
            </a:r>
          </a:p>
        </p:txBody>
      </p:sp>
      <p:sp>
        <p:nvSpPr>
          <p:cNvPr id="3" name="Slide Number Placeholder 2">
            <a:extLst>
              <a:ext uri="{FF2B5EF4-FFF2-40B4-BE49-F238E27FC236}">
                <a16:creationId xmlns:a16="http://schemas.microsoft.com/office/drawing/2014/main" id="{0EDD73C7-9A6E-4541-981A-BD40640354F6}"/>
              </a:ext>
            </a:extLst>
          </p:cNvPr>
          <p:cNvSpPr>
            <a:spLocks noGrp="1"/>
          </p:cNvSpPr>
          <p:nvPr>
            <p:ph type="sldNum" sz="quarter" idx="12"/>
          </p:nvPr>
        </p:nvSpPr>
        <p:spPr/>
        <p:txBody>
          <a:bodyPr/>
          <a:lstStyle/>
          <a:p>
            <a:fld id="{90F9BDA0-AF0E-4BA8-B742-3B9C92A3E6FE}" type="slidenum">
              <a:rPr lang="en-US" smtClean="0"/>
              <a:pPr/>
              <a:t>21</a:t>
            </a:fld>
            <a:endParaRPr lang="en-US"/>
          </a:p>
        </p:txBody>
      </p:sp>
      <p:sp>
        <p:nvSpPr>
          <p:cNvPr id="4" name="Text Placeholder 3">
            <a:extLst>
              <a:ext uri="{FF2B5EF4-FFF2-40B4-BE49-F238E27FC236}">
                <a16:creationId xmlns:a16="http://schemas.microsoft.com/office/drawing/2014/main" id="{7EB042BD-7683-418A-BDDD-7094433FA75A}"/>
              </a:ext>
            </a:extLst>
          </p:cNvPr>
          <p:cNvSpPr>
            <a:spLocks noGrp="1"/>
          </p:cNvSpPr>
          <p:nvPr>
            <p:ph type="body" sz="quarter" idx="13"/>
          </p:nvPr>
        </p:nvSpPr>
        <p:spPr>
          <a:xfrm>
            <a:off x="499872" y="1498998"/>
            <a:ext cx="11183112" cy="4889716"/>
          </a:xfrm>
        </p:spPr>
        <p:txBody>
          <a:bodyPr vert="horz" lIns="91440" tIns="45720" rIns="91440" bIns="45720" rtlCol="0" anchor="t">
            <a:noAutofit/>
          </a:bodyPr>
          <a:lstStyle/>
          <a:p>
            <a:pPr marL="0" indent="0">
              <a:lnSpc>
                <a:spcPct val="108000"/>
              </a:lnSpc>
              <a:spcBef>
                <a:spcPts val="0"/>
              </a:spcBef>
              <a:buNone/>
            </a:pPr>
            <a:r>
              <a:rPr lang="en-US" sz="1600" b="1"/>
              <a:t>Directions: </a:t>
            </a:r>
            <a:r>
              <a:rPr lang="en-US" sz="1600"/>
              <a:t>In your self-defined Learning Circles, a peer facilitator leads a discussion and/or role-play leveraging the talking points below to process the training content from the most recent learning event. Please reflect on all learning topics to date as you discuss today’s content including personal life experiences and how these topics might be woven into your day to day work with UHG and ultimately impact our members.</a:t>
            </a:r>
          </a:p>
          <a:p>
            <a:pPr marL="151765" indent="-151765">
              <a:lnSpc>
                <a:spcPct val="108000"/>
              </a:lnSpc>
              <a:spcBef>
                <a:spcPts val="0"/>
              </a:spcBef>
            </a:pPr>
            <a:r>
              <a:rPr lang="en-US" sz="1600"/>
              <a:t>Based on what you learned in this session, can you imagine aligning significant life events with current health conditions? </a:t>
            </a:r>
          </a:p>
          <a:p>
            <a:pPr marL="151765" indent="-151765">
              <a:lnSpc>
                <a:spcPct val="108000"/>
              </a:lnSpc>
              <a:spcBef>
                <a:spcPts val="0"/>
              </a:spcBef>
            </a:pPr>
            <a:r>
              <a:rPr lang="en-US" sz="1600">
                <a:cs typeface="Arial"/>
              </a:rPr>
              <a:t>What challenges might get in the way of completing this activity?</a:t>
            </a:r>
          </a:p>
          <a:p>
            <a:pPr marL="151765" indent="-151765">
              <a:lnSpc>
                <a:spcPct val="108000"/>
              </a:lnSpc>
              <a:spcBef>
                <a:spcPts val="0"/>
              </a:spcBef>
            </a:pPr>
            <a:r>
              <a:rPr lang="en-US" sz="1600">
                <a:cs typeface="Arial"/>
              </a:rPr>
              <a:t>For those that are not in direct service delivery roles, can you describe ways that lessons learned in this session can apply to your role/work?</a:t>
            </a:r>
            <a:endParaRPr lang="en-US" sz="1600"/>
          </a:p>
          <a:p>
            <a:pPr marL="151765" indent="-151765">
              <a:lnSpc>
                <a:spcPct val="108000"/>
              </a:lnSpc>
              <a:spcBef>
                <a:spcPts val="0"/>
              </a:spcBef>
            </a:pPr>
            <a:r>
              <a:rPr lang="en-US" sz="1600">
                <a:cs typeface="Arial"/>
              </a:rPr>
              <a:t>Discuss the possible topic-focused timelines you might engage in with a person you serve and why you selected that topic.</a:t>
            </a:r>
          </a:p>
          <a:p>
            <a:pPr marL="151765" indent="-151765">
              <a:lnSpc>
                <a:spcPct val="108000"/>
              </a:lnSpc>
              <a:spcBef>
                <a:spcPts val="0"/>
              </a:spcBef>
            </a:pPr>
            <a:r>
              <a:rPr lang="en-US" sz="1600">
                <a:cs typeface="Arial"/>
              </a:rPr>
              <a:t>If time permits and volunteers are willing, engage in a role-play where you practice the Life Milestones Timeline. Focus on:</a:t>
            </a:r>
          </a:p>
          <a:p>
            <a:pPr marL="289560" lvl="1" indent="-130810">
              <a:lnSpc>
                <a:spcPct val="108000"/>
              </a:lnSpc>
            </a:pPr>
            <a:r>
              <a:rPr lang="en-US" sz="1600"/>
              <a:t>Explanation of the activity</a:t>
            </a:r>
          </a:p>
          <a:p>
            <a:pPr marL="289560" lvl="1" indent="-130810">
              <a:lnSpc>
                <a:spcPct val="108000"/>
              </a:lnSpc>
            </a:pPr>
            <a:r>
              <a:rPr lang="en-US" sz="1600"/>
              <a:t>Allowing natural discussion to flow</a:t>
            </a:r>
          </a:p>
          <a:p>
            <a:pPr marL="289560" lvl="1" indent="-130810">
              <a:lnSpc>
                <a:spcPct val="108000"/>
              </a:lnSpc>
            </a:pPr>
            <a:r>
              <a:rPr lang="en-US" sz="1600"/>
              <a:t>Look for patterns and themes in identified events</a:t>
            </a:r>
          </a:p>
        </p:txBody>
      </p:sp>
    </p:spTree>
    <p:custDataLst>
      <p:tags r:id="rId1"/>
    </p:custDataLst>
    <p:extLst>
      <p:ext uri="{BB962C8B-B14F-4D97-AF65-F5344CB8AC3E}">
        <p14:creationId xmlns:p14="http://schemas.microsoft.com/office/powerpoint/2010/main" val="3548581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D16F-9AE5-4892-BEA5-8429EAC19DE3}"/>
              </a:ext>
            </a:extLst>
          </p:cNvPr>
          <p:cNvSpPr>
            <a:spLocks noGrp="1"/>
          </p:cNvSpPr>
          <p:nvPr>
            <p:ph type="title"/>
          </p:nvPr>
        </p:nvSpPr>
        <p:spPr/>
        <p:txBody>
          <a:bodyPr/>
          <a:lstStyle/>
          <a:p>
            <a:r>
              <a:rPr lang="en-US"/>
              <a:t>Meet Our Faculty</a:t>
            </a:r>
          </a:p>
        </p:txBody>
      </p:sp>
      <p:sp>
        <p:nvSpPr>
          <p:cNvPr id="5" name="Text Placeholder 4">
            <a:extLst>
              <a:ext uri="{FF2B5EF4-FFF2-40B4-BE49-F238E27FC236}">
                <a16:creationId xmlns:a16="http://schemas.microsoft.com/office/drawing/2014/main" id="{0B9DA105-973C-465B-8AF1-DBD977BC3941}"/>
              </a:ext>
            </a:extLst>
          </p:cNvPr>
          <p:cNvSpPr>
            <a:spLocks noGrp="1"/>
          </p:cNvSpPr>
          <p:nvPr>
            <p:ph type="body" sz="quarter" idx="14"/>
          </p:nvPr>
        </p:nvSpPr>
        <p:spPr/>
        <p:txBody>
          <a:bodyPr rIns="0"/>
          <a:lstStyle/>
          <a:p>
            <a:pPr marL="0" indent="0">
              <a:buNone/>
            </a:pPr>
            <a:r>
              <a:rPr lang="en-US" b="1"/>
              <a:t>Myra Miller, LCSW</a:t>
            </a:r>
          </a:p>
          <a:p>
            <a:pPr marL="1146175" indent="0">
              <a:spcAft>
                <a:spcPts val="0"/>
              </a:spcAft>
              <a:buNone/>
            </a:pPr>
            <a:r>
              <a:rPr lang="en-US" sz="1400"/>
              <a:t>Myra Miller is a Licensed Clinical Social Worker with 30 years of experience in the medical and social service fields. She has worked with a diverse population of clients including active military, veterans, adults in an in-patient setting with BH and substance use disorders and out-patient IOP/PHP settings for those with co-morbidities. She maintained a private practice for many years assisting those in a rural</a:t>
            </a:r>
          </a:p>
          <a:p>
            <a:pPr marL="0" indent="0">
              <a:spcBef>
                <a:spcPts val="0"/>
              </a:spcBef>
              <a:spcAft>
                <a:spcPts val="0"/>
              </a:spcAft>
              <a:buNone/>
            </a:pPr>
            <a:r>
              <a:rPr lang="en-US" sz="1400"/>
              <a:t>setting with limited access to services, partnering with PCP’s and other specialists. She is past president of the Upper Cumberland Social Service Association and producer/host of “In the meantime ...exploring life’s transitions”, a weekly radio program aimed at building mental health awareness and education. She has performed public speaking engagements to community organizations to improve mental health awareness and resources along with volunteering with local women’s groups to support healthy relationships, self-care and developing talents. She enjoys working with those in the UHC stabilization program and is working on innovative new programs, such as a Telebehavioral health program. Effective communication, conflict resolution skills and mind-body connection education are fundamental elements in developing person-centered, strengths- based goals she uses with clients. Her motto is “Change your mind and your life will follow...”</a:t>
            </a:r>
            <a:endParaRPr lang="en-US" sz="1100"/>
          </a:p>
        </p:txBody>
      </p:sp>
      <p:sp>
        <p:nvSpPr>
          <p:cNvPr id="3" name="Slide Number Placeholder 2">
            <a:extLst>
              <a:ext uri="{FF2B5EF4-FFF2-40B4-BE49-F238E27FC236}">
                <a16:creationId xmlns:a16="http://schemas.microsoft.com/office/drawing/2014/main" id="{B171E5A9-04B3-40D9-8E88-4EBEF51A7E76}"/>
              </a:ext>
            </a:extLst>
          </p:cNvPr>
          <p:cNvSpPr>
            <a:spLocks noGrp="1"/>
          </p:cNvSpPr>
          <p:nvPr>
            <p:ph type="sldNum" sz="quarter" idx="12"/>
          </p:nvPr>
        </p:nvSpPr>
        <p:spPr/>
        <p:txBody>
          <a:bodyPr/>
          <a:lstStyle/>
          <a:p>
            <a:fld id="{90F9BDA0-AF0E-4BA8-B742-3B9C92A3E6FE}" type="slidenum">
              <a:rPr lang="en-US" smtClean="0"/>
              <a:t>3</a:t>
            </a:fld>
            <a:endParaRPr lang="en-US"/>
          </a:p>
        </p:txBody>
      </p:sp>
      <p:sp>
        <p:nvSpPr>
          <p:cNvPr id="4" name="Text Placeholder 3">
            <a:extLst>
              <a:ext uri="{FF2B5EF4-FFF2-40B4-BE49-F238E27FC236}">
                <a16:creationId xmlns:a16="http://schemas.microsoft.com/office/drawing/2014/main" id="{79C071DF-B61F-4FF2-81CF-D26ACE7F5E12}"/>
              </a:ext>
            </a:extLst>
          </p:cNvPr>
          <p:cNvSpPr>
            <a:spLocks noGrp="1"/>
          </p:cNvSpPr>
          <p:nvPr>
            <p:ph type="body" sz="quarter" idx="13"/>
          </p:nvPr>
        </p:nvSpPr>
        <p:spPr/>
        <p:txBody>
          <a:bodyPr rIns="91440"/>
          <a:lstStyle/>
          <a:p>
            <a:pPr marL="0" indent="0">
              <a:lnSpc>
                <a:spcPct val="100000"/>
              </a:lnSpc>
              <a:buNone/>
            </a:pPr>
            <a:r>
              <a:rPr lang="en-US" b="1"/>
              <a:t>Kerianne Guth, MSW</a:t>
            </a:r>
          </a:p>
          <a:p>
            <a:pPr marL="1255713" indent="0" fontAlgn="base">
              <a:spcBef>
                <a:spcPts val="0"/>
              </a:spcBef>
              <a:spcAft>
                <a:spcPts val="0"/>
              </a:spcAft>
              <a:buNone/>
            </a:pPr>
            <a:r>
              <a:rPr lang="en-US" sz="1400"/>
              <a:t>Kerianne brings 10 years of experience working with vulnerable and underserved individuals and families. Her work focuses on the translation of trauma-informed clinical care into organization and leadership strategies. She previously served as the Administrative Director for Behavioral Health and Addiction Medicine at Cooper University Health Care in Camden, NJ. There, she co-led the start-up</a:t>
            </a:r>
          </a:p>
          <a:p>
            <a:pPr marL="0" indent="0" fontAlgn="base">
              <a:spcBef>
                <a:spcPts val="0"/>
              </a:spcBef>
              <a:spcAft>
                <a:spcPts val="0"/>
              </a:spcAft>
              <a:buNone/>
            </a:pPr>
            <a:r>
              <a:rPr lang="en-US" sz="1400"/>
              <a:t>of the Division of Addiction Medicine that offered medication treatment for substance use disorders, behavioral health support, inpatient consultation, and trauma informed population health initiatives. She was also a founding team member of the Urban Health Institute at Cooper, a dedicated business unit transforming healthcare delivery. Early in her career she worked as a maternal-child health home-visiting social worker after receiving her Master of Social Work degree from the University of Pennsylvania. Kerianne is based outside of Philadelphia with her husband, son, daughter, and two rescue dogs. </a:t>
            </a:r>
          </a:p>
        </p:txBody>
      </p:sp>
      <p:pic>
        <p:nvPicPr>
          <p:cNvPr id="8" name="Picture 7">
            <a:extLst>
              <a:ext uri="{FF2B5EF4-FFF2-40B4-BE49-F238E27FC236}">
                <a16:creationId xmlns:a16="http://schemas.microsoft.com/office/drawing/2014/main" id="{C2CF8544-86BC-425A-B0A2-B7F28A583D85}"/>
              </a:ext>
            </a:extLst>
          </p:cNvPr>
          <p:cNvPicPr>
            <a:picLocks noChangeAspect="1"/>
          </p:cNvPicPr>
          <p:nvPr/>
        </p:nvPicPr>
        <p:blipFill>
          <a:blip r:embed="rId4"/>
          <a:srcRect/>
          <a:stretch/>
        </p:blipFill>
        <p:spPr>
          <a:xfrm>
            <a:off x="6113307" y="1944538"/>
            <a:ext cx="1234440" cy="1371600"/>
          </a:xfrm>
          <a:prstGeom prst="rect">
            <a:avLst/>
          </a:prstGeom>
        </p:spPr>
      </p:pic>
      <p:pic>
        <p:nvPicPr>
          <p:cNvPr id="7" name="Picture 6">
            <a:extLst>
              <a:ext uri="{FF2B5EF4-FFF2-40B4-BE49-F238E27FC236}">
                <a16:creationId xmlns:a16="http://schemas.microsoft.com/office/drawing/2014/main" id="{2C2D144C-DADF-4ADF-B7B3-DD4F7BB31A58}"/>
              </a:ext>
            </a:extLst>
          </p:cNvPr>
          <p:cNvPicPr>
            <a:picLocks noChangeAspect="1"/>
          </p:cNvPicPr>
          <p:nvPr/>
        </p:nvPicPr>
        <p:blipFill>
          <a:blip r:embed="rId5"/>
          <a:srcRect/>
          <a:stretch/>
        </p:blipFill>
        <p:spPr>
          <a:xfrm>
            <a:off x="499874" y="1945080"/>
            <a:ext cx="1224076" cy="1371600"/>
          </a:xfrm>
          <a:prstGeom prst="rect">
            <a:avLst/>
          </a:prstGeom>
        </p:spPr>
      </p:pic>
    </p:spTree>
    <p:custDataLst>
      <p:tags r:id="rId1"/>
    </p:custDataLst>
    <p:extLst>
      <p:ext uri="{BB962C8B-B14F-4D97-AF65-F5344CB8AC3E}">
        <p14:creationId xmlns:p14="http://schemas.microsoft.com/office/powerpoint/2010/main" val="4205192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98B8-5917-4F20-9CC1-994443D2FFCB}"/>
              </a:ext>
            </a:extLst>
          </p:cNvPr>
          <p:cNvSpPr>
            <a:spLocks noGrp="1"/>
          </p:cNvSpPr>
          <p:nvPr>
            <p:ph type="title"/>
          </p:nvPr>
        </p:nvSpPr>
        <p:spPr/>
        <p:txBody>
          <a:bodyPr/>
          <a:lstStyle/>
          <a:p>
            <a:r>
              <a:rPr lang="en-US"/>
              <a:t>Check Point</a:t>
            </a:r>
          </a:p>
        </p:txBody>
      </p:sp>
      <p:sp>
        <p:nvSpPr>
          <p:cNvPr id="3" name="Content Placeholder 2">
            <a:extLst>
              <a:ext uri="{FF2B5EF4-FFF2-40B4-BE49-F238E27FC236}">
                <a16:creationId xmlns:a16="http://schemas.microsoft.com/office/drawing/2014/main" id="{4B7BA8FF-FE8F-4D26-8CF1-8AF75EAC988A}"/>
              </a:ext>
            </a:extLst>
          </p:cNvPr>
          <p:cNvSpPr>
            <a:spLocks noGrp="1"/>
          </p:cNvSpPr>
          <p:nvPr>
            <p:ph idx="1"/>
          </p:nvPr>
        </p:nvSpPr>
        <p:spPr/>
        <p:txBody>
          <a:bodyPr/>
          <a:lstStyle/>
          <a:p>
            <a:pPr marL="0" indent="0">
              <a:spcAft>
                <a:spcPts val="1600"/>
              </a:spcAft>
              <a:buNone/>
            </a:pPr>
            <a:r>
              <a:rPr lang="en-US"/>
              <a:t>Today’s presentation includes material that may elicit complex feelings for some individuals. Please sign out at any time the material being presented causes you discomfort or distress. </a:t>
            </a:r>
          </a:p>
          <a:p>
            <a:pPr marL="0" indent="0">
              <a:spcAft>
                <a:spcPts val="1600"/>
              </a:spcAft>
              <a:buNone/>
            </a:pPr>
            <a:endParaRPr lang="en-US"/>
          </a:p>
          <a:p>
            <a:pPr marL="0" indent="0">
              <a:buNone/>
            </a:pPr>
            <a:r>
              <a:rPr lang="en-US"/>
              <a:t>This informational training is an overview of current research and it’s applicability to current practices. Always defer to your business unit’s specific policies. When in doubt, always check with your supervisor.</a:t>
            </a:r>
          </a:p>
        </p:txBody>
      </p:sp>
      <p:sp>
        <p:nvSpPr>
          <p:cNvPr id="4" name="Slide Number Placeholder 3">
            <a:extLst>
              <a:ext uri="{FF2B5EF4-FFF2-40B4-BE49-F238E27FC236}">
                <a16:creationId xmlns:a16="http://schemas.microsoft.com/office/drawing/2014/main" id="{E6CBDA74-125E-474C-A0A9-02F03B5506A6}"/>
              </a:ext>
            </a:extLst>
          </p:cNvPr>
          <p:cNvSpPr>
            <a:spLocks noGrp="1"/>
          </p:cNvSpPr>
          <p:nvPr>
            <p:ph type="sldNum" sz="quarter" idx="12"/>
          </p:nvPr>
        </p:nvSpPr>
        <p:spPr>
          <a:xfrm>
            <a:off x="11213462" y="6466964"/>
            <a:ext cx="470647" cy="377952"/>
          </a:xfrm>
        </p:spPr>
        <p:txBody>
          <a:bodyPr/>
          <a:lstStyle/>
          <a:p>
            <a:fld id="{66DE20E4-D496-034F-914D-F7F15B93E95B}" type="slidenum">
              <a:rPr lang="en-US" smtClean="0"/>
              <a:pPr/>
              <a:t>4</a:t>
            </a:fld>
            <a:endParaRPr lang="en-US"/>
          </a:p>
        </p:txBody>
      </p:sp>
      <p:sp>
        <p:nvSpPr>
          <p:cNvPr id="6" name="Text Placeholder 5">
            <a:extLst>
              <a:ext uri="{FF2B5EF4-FFF2-40B4-BE49-F238E27FC236}">
                <a16:creationId xmlns:a16="http://schemas.microsoft.com/office/drawing/2014/main" id="{28BC1893-856C-463F-9EAF-C5C9E2F9A818}"/>
              </a:ext>
            </a:extLst>
          </p:cNvPr>
          <p:cNvSpPr>
            <a:spLocks noGrp="1"/>
          </p:cNvSpPr>
          <p:nvPr>
            <p:ph type="body" sz="quarter" idx="19"/>
          </p:nvPr>
        </p:nvSpPr>
        <p:spPr>
          <a:xfrm>
            <a:off x="7126953" y="1759126"/>
            <a:ext cx="4321832" cy="2587758"/>
          </a:xfrm>
        </p:spPr>
        <p:txBody>
          <a:bodyPr/>
          <a:lstStyle/>
          <a:p>
            <a:r>
              <a:rPr lang="en-US" sz="1800">
                <a:solidFill>
                  <a:schemeClr val="tx1"/>
                </a:solidFill>
                <a:latin typeface="UHC Serif Text Regular" panose="02020503060303060403" pitchFamily="18" charset="0"/>
              </a:rPr>
              <a:t>Employee Assistance Program (EAP)</a:t>
            </a:r>
          </a:p>
          <a:p>
            <a:r>
              <a:rPr lang="en-US" sz="1800" b="0">
                <a:solidFill>
                  <a:schemeClr val="tx1"/>
                </a:solidFill>
                <a:latin typeface="+mn-lt"/>
              </a:rPr>
              <a:t>Available 24/7, EAP provides confidential help when you need it most. </a:t>
            </a:r>
          </a:p>
          <a:p>
            <a:r>
              <a:rPr lang="en-US" sz="1800" b="0">
                <a:solidFill>
                  <a:schemeClr val="tx1"/>
                </a:solidFill>
                <a:latin typeface="+mn-lt"/>
              </a:rPr>
              <a:t>Quick access to experts who can help you with a wide range of well-being and family support services.</a:t>
            </a:r>
          </a:p>
          <a:p>
            <a:r>
              <a:rPr lang="en-US" sz="1800" b="0">
                <a:solidFill>
                  <a:schemeClr val="tx1"/>
                </a:solidFill>
                <a:latin typeface="+mn-lt"/>
                <a:hlinkClick r:id="rId4">
                  <a:extLst>
                    <a:ext uri="{A12FA001-AC4F-418D-AE19-62706E023703}">
                      <ahyp:hlinkClr xmlns:ahyp="http://schemas.microsoft.com/office/drawing/2018/hyperlinkcolor" val="tx"/>
                    </a:ext>
                  </a:extLst>
                </a:hlinkClick>
              </a:rPr>
              <a:t>www.liveandworkwell.com</a:t>
            </a:r>
            <a:r>
              <a:rPr lang="en-US" sz="1800" b="0">
                <a:solidFill>
                  <a:schemeClr val="tx1"/>
                </a:solidFill>
                <a:latin typeface="+mn-lt"/>
              </a:rPr>
              <a:t> or 866-781-6396</a:t>
            </a:r>
          </a:p>
        </p:txBody>
      </p:sp>
      <p:cxnSp>
        <p:nvCxnSpPr>
          <p:cNvPr id="8" name="Straight Connector 7">
            <a:extLst>
              <a:ext uri="{FF2B5EF4-FFF2-40B4-BE49-F238E27FC236}">
                <a16:creationId xmlns:a16="http://schemas.microsoft.com/office/drawing/2014/main" id="{60C98B56-7A49-4273-A2F7-A8FA0DE60EC4}"/>
              </a:ext>
            </a:extLst>
          </p:cNvPr>
          <p:cNvCxnSpPr/>
          <p:nvPr/>
        </p:nvCxnSpPr>
        <p:spPr>
          <a:xfrm>
            <a:off x="656492" y="3140847"/>
            <a:ext cx="4806462" cy="0"/>
          </a:xfrm>
          <a:prstGeom prst="line">
            <a:avLst/>
          </a:prstGeom>
          <a:ln>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9" name="Rectangle 8">
            <a:extLst>
              <a:ext uri="{FF2B5EF4-FFF2-40B4-BE49-F238E27FC236}">
                <a16:creationId xmlns:a16="http://schemas.microsoft.com/office/drawing/2014/main" id="{FD8BF242-30AB-444C-9BC7-7B24D4CA2814}"/>
              </a:ext>
            </a:extLst>
          </p:cNvPr>
          <p:cNvSpPr/>
          <p:nvPr/>
        </p:nvSpPr>
        <p:spPr>
          <a:xfrm>
            <a:off x="0" y="6260123"/>
            <a:ext cx="3645877" cy="56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12">
            <a:extLst>
              <a:ext uri="{FF2B5EF4-FFF2-40B4-BE49-F238E27FC236}">
                <a16:creationId xmlns:a16="http://schemas.microsoft.com/office/drawing/2014/main" id="{DAD8FC78-DF54-44E5-9961-F8BF15865C7D}"/>
              </a:ext>
            </a:extLst>
          </p:cNvPr>
          <p:cNvSpPr/>
          <p:nvPr/>
        </p:nvSpPr>
        <p:spPr>
          <a:xfrm>
            <a:off x="-174626" y="4138347"/>
            <a:ext cx="12583716" cy="3147753"/>
          </a:xfrm>
          <a:custGeom>
            <a:avLst/>
            <a:gdLst>
              <a:gd name="connsiteX0" fmla="*/ 8993344 w 9145560"/>
              <a:gd name="connsiteY0" fmla="*/ 936683 h 2287716"/>
              <a:gd name="connsiteX1" fmla="*/ 8092257 w 9145560"/>
              <a:gd name="connsiteY1" fmla="*/ 1414914 h 2287716"/>
              <a:gd name="connsiteX2" fmla="*/ 6750310 w 9145560"/>
              <a:gd name="connsiteY2" fmla="*/ 1526345 h 2287716"/>
              <a:gd name="connsiteX3" fmla="*/ 8072334 w 9145560"/>
              <a:gd name="connsiteY3" fmla="*/ 1300735 h 2287716"/>
              <a:gd name="connsiteX4" fmla="*/ 9023916 w 9145560"/>
              <a:gd name="connsiteY4" fmla="*/ 748156 h 2287716"/>
              <a:gd name="connsiteX5" fmla="*/ 9145561 w 9145560"/>
              <a:gd name="connsiteY5" fmla="*/ 0 h 2287716"/>
              <a:gd name="connsiteX6" fmla="*/ 8683770 w 9145560"/>
              <a:gd name="connsiteY6" fmla="*/ 323215 h 2287716"/>
              <a:gd name="connsiteX7" fmla="*/ 7533977 w 9145560"/>
              <a:gd name="connsiteY7" fmla="*/ 1127133 h 2287716"/>
              <a:gd name="connsiteX8" fmla="*/ 6412001 w 9145560"/>
              <a:gd name="connsiteY8" fmla="*/ 1279218 h 2287716"/>
              <a:gd name="connsiteX9" fmla="*/ 7570424 w 9145560"/>
              <a:gd name="connsiteY9" fmla="*/ 1235085 h 2287716"/>
              <a:gd name="connsiteX10" fmla="*/ 9114897 w 9145560"/>
              <a:gd name="connsiteY10" fmla="*/ 186970 h 2287716"/>
              <a:gd name="connsiteX11" fmla="*/ 6605989 w 9145560"/>
              <a:gd name="connsiteY11" fmla="*/ 1411709 h 2287716"/>
              <a:gd name="connsiteX12" fmla="*/ 7862922 w 9145560"/>
              <a:gd name="connsiteY12" fmla="*/ 1302933 h 2287716"/>
              <a:gd name="connsiteX13" fmla="*/ 9054212 w 9145560"/>
              <a:gd name="connsiteY13" fmla="*/ 561278 h 2287716"/>
              <a:gd name="connsiteX14" fmla="*/ 9084601 w 9145560"/>
              <a:gd name="connsiteY14" fmla="*/ 374216 h 2287716"/>
              <a:gd name="connsiteX15" fmla="*/ 7806002 w 9145560"/>
              <a:gd name="connsiteY15" fmla="*/ 1206518 h 2287716"/>
              <a:gd name="connsiteX16" fmla="*/ 6605989 w 9145560"/>
              <a:gd name="connsiteY16" fmla="*/ 1411709 h 2287716"/>
              <a:gd name="connsiteX17" fmla="*/ 6412001 w 9145560"/>
              <a:gd name="connsiteY17" fmla="*/ 1279218 h 2287716"/>
              <a:gd name="connsiteX18" fmla="*/ 4715219 w 9145560"/>
              <a:gd name="connsiteY18" fmla="*/ 1183902 h 2287716"/>
              <a:gd name="connsiteX19" fmla="*/ 3445434 w 9145560"/>
              <a:gd name="connsiteY19" fmla="*/ 1895433 h 2287716"/>
              <a:gd name="connsiteX20" fmla="*/ 2453916 w 9145560"/>
              <a:gd name="connsiteY20" fmla="*/ 2041018 h 2287716"/>
              <a:gd name="connsiteX21" fmla="*/ 3063975 w 9145560"/>
              <a:gd name="connsiteY21" fmla="*/ 2282101 h 2287716"/>
              <a:gd name="connsiteX22" fmla="*/ 3953587 w 9145560"/>
              <a:gd name="connsiteY22" fmla="*/ 2109415 h 2287716"/>
              <a:gd name="connsiteX23" fmla="*/ 5226035 w 9145560"/>
              <a:gd name="connsiteY23" fmla="*/ 1449433 h 2287716"/>
              <a:gd name="connsiteX24" fmla="*/ 6412001 w 9145560"/>
              <a:gd name="connsiteY24" fmla="*/ 1279401 h 2287716"/>
              <a:gd name="connsiteX25" fmla="*/ 0 w 9145560"/>
              <a:gd name="connsiteY25" fmla="*/ 1432311 h 2287716"/>
              <a:gd name="connsiteX26" fmla="*/ 2454099 w 9145560"/>
              <a:gd name="connsiteY26" fmla="*/ 2041018 h 2287716"/>
              <a:gd name="connsiteX27" fmla="*/ 22493 w 9145560"/>
              <a:gd name="connsiteY27" fmla="*/ 1293777 h 2287716"/>
              <a:gd name="connsiteX28" fmla="*/ 45904 w 9145560"/>
              <a:gd name="connsiteY28" fmla="*/ 1149108 h 2287716"/>
              <a:gd name="connsiteX29" fmla="*/ 2393690 w 9145560"/>
              <a:gd name="connsiteY29" fmla="*/ 1995511 h 2287716"/>
              <a:gd name="connsiteX30" fmla="*/ 68855 w 9145560"/>
              <a:gd name="connsiteY30" fmla="*/ 1007553 h 2287716"/>
              <a:gd name="connsiteX31" fmla="*/ 2348062 w 9145560"/>
              <a:gd name="connsiteY31" fmla="*/ 1944328 h 2287716"/>
              <a:gd name="connsiteX32" fmla="*/ 114759 w 9145560"/>
              <a:gd name="connsiteY32" fmla="*/ 724350 h 2287716"/>
              <a:gd name="connsiteX33" fmla="*/ 91807 w 9145560"/>
              <a:gd name="connsiteY33" fmla="*/ 865906 h 2287716"/>
              <a:gd name="connsiteX34" fmla="*/ 2348062 w 9145560"/>
              <a:gd name="connsiteY34" fmla="*/ 1944328 h 22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145560" h="2287716">
                <a:moveTo>
                  <a:pt x="8993344" y="936683"/>
                </a:moveTo>
                <a:lnTo>
                  <a:pt x="8092257" y="1414914"/>
                </a:lnTo>
                <a:cubicBezTo>
                  <a:pt x="7485778" y="1704709"/>
                  <a:pt x="7141868" y="1749941"/>
                  <a:pt x="6750310" y="1526345"/>
                </a:cubicBezTo>
                <a:cubicBezTo>
                  <a:pt x="7206960" y="1691982"/>
                  <a:pt x="7597140" y="1553082"/>
                  <a:pt x="8072334" y="1300735"/>
                </a:cubicBezTo>
                <a:lnTo>
                  <a:pt x="9023916" y="748156"/>
                </a:lnTo>
                <a:moveTo>
                  <a:pt x="9145561" y="0"/>
                </a:moveTo>
                <a:lnTo>
                  <a:pt x="8683770" y="323215"/>
                </a:lnTo>
                <a:lnTo>
                  <a:pt x="7533977" y="1127133"/>
                </a:lnTo>
                <a:cubicBezTo>
                  <a:pt x="7210357" y="1349721"/>
                  <a:pt x="6792634" y="1436889"/>
                  <a:pt x="6412001" y="1279218"/>
                </a:cubicBezTo>
                <a:cubicBezTo>
                  <a:pt x="6967801" y="1583114"/>
                  <a:pt x="7418759" y="1315202"/>
                  <a:pt x="7570424" y="1235085"/>
                </a:cubicBezTo>
                <a:cubicBezTo>
                  <a:pt x="7722090" y="1154968"/>
                  <a:pt x="9114897" y="186970"/>
                  <a:pt x="9114897" y="186970"/>
                </a:cubicBezTo>
                <a:close/>
                <a:moveTo>
                  <a:pt x="6605989" y="1411709"/>
                </a:moveTo>
                <a:cubicBezTo>
                  <a:pt x="7020224" y="1651786"/>
                  <a:pt x="7487339" y="1528817"/>
                  <a:pt x="7862922" y="1302933"/>
                </a:cubicBezTo>
                <a:lnTo>
                  <a:pt x="9054212" y="561278"/>
                </a:lnTo>
                <a:lnTo>
                  <a:pt x="9084601" y="374216"/>
                </a:lnTo>
                <a:cubicBezTo>
                  <a:pt x="9084601" y="374216"/>
                  <a:pt x="7939581" y="1113674"/>
                  <a:pt x="7806002" y="1206518"/>
                </a:cubicBezTo>
                <a:cubicBezTo>
                  <a:pt x="7363583" y="1513527"/>
                  <a:pt x="6933007" y="1515907"/>
                  <a:pt x="6605989" y="1411709"/>
                </a:cubicBezTo>
                <a:close/>
                <a:moveTo>
                  <a:pt x="6412001" y="1279218"/>
                </a:moveTo>
                <a:cubicBezTo>
                  <a:pt x="5946906" y="842466"/>
                  <a:pt x="5150937" y="948312"/>
                  <a:pt x="4715219" y="1183902"/>
                </a:cubicBezTo>
                <a:lnTo>
                  <a:pt x="3445434" y="1895433"/>
                </a:lnTo>
                <a:cubicBezTo>
                  <a:pt x="3144857" y="2034974"/>
                  <a:pt x="2923877" y="2093391"/>
                  <a:pt x="2453916" y="2041018"/>
                </a:cubicBezTo>
                <a:cubicBezTo>
                  <a:pt x="2638723" y="2173783"/>
                  <a:pt x="2830325" y="2262049"/>
                  <a:pt x="3063975" y="2282101"/>
                </a:cubicBezTo>
                <a:cubicBezTo>
                  <a:pt x="3342793" y="2306091"/>
                  <a:pt x="3645206" y="2254083"/>
                  <a:pt x="3953587" y="2109415"/>
                </a:cubicBezTo>
                <a:lnTo>
                  <a:pt x="5226035" y="1449433"/>
                </a:lnTo>
                <a:cubicBezTo>
                  <a:pt x="5627325" y="1197911"/>
                  <a:pt x="6137497" y="1170534"/>
                  <a:pt x="6412001" y="1279401"/>
                </a:cubicBezTo>
                <a:moveTo>
                  <a:pt x="0" y="1432311"/>
                </a:moveTo>
                <a:cubicBezTo>
                  <a:pt x="943687" y="1364371"/>
                  <a:pt x="1629854" y="1962732"/>
                  <a:pt x="2454099" y="2041018"/>
                </a:cubicBezTo>
                <a:cubicBezTo>
                  <a:pt x="1684938" y="1878860"/>
                  <a:pt x="985459" y="1251567"/>
                  <a:pt x="22493" y="1293777"/>
                </a:cubicBezTo>
                <a:close/>
                <a:moveTo>
                  <a:pt x="45904" y="1149108"/>
                </a:moveTo>
                <a:cubicBezTo>
                  <a:pt x="1092506" y="1180056"/>
                  <a:pt x="1841929" y="1858351"/>
                  <a:pt x="2393690" y="1995511"/>
                </a:cubicBezTo>
                <a:cubicBezTo>
                  <a:pt x="1808694" y="1759280"/>
                  <a:pt x="1383810" y="1107356"/>
                  <a:pt x="68855" y="1007553"/>
                </a:cubicBezTo>
                <a:close/>
                <a:moveTo>
                  <a:pt x="2348062" y="1944328"/>
                </a:moveTo>
                <a:cubicBezTo>
                  <a:pt x="1820813" y="1565626"/>
                  <a:pt x="1429530" y="824153"/>
                  <a:pt x="114759" y="724350"/>
                </a:cubicBezTo>
                <a:lnTo>
                  <a:pt x="91807" y="865906"/>
                </a:lnTo>
                <a:cubicBezTo>
                  <a:pt x="1406211" y="965709"/>
                  <a:pt x="1769676" y="1666161"/>
                  <a:pt x="2348062" y="1944328"/>
                </a:cubicBezTo>
                <a:close/>
              </a:path>
            </a:pathLst>
          </a:custGeom>
          <a:solidFill>
            <a:srgbClr val="002677"/>
          </a:solidFill>
          <a:ln w="9181" cap="flat">
            <a:noFill/>
            <a:prstDash val="solid"/>
            <a:miter/>
          </a:ln>
        </p:spPr>
        <p:txBody>
          <a:bodyPr rtlCol="0" anchor="ctr"/>
          <a:lstStyle/>
          <a:p>
            <a:r>
              <a:rPr lang="en-US" sz="2400"/>
              <a:t>  </a:t>
            </a:r>
          </a:p>
        </p:txBody>
      </p:sp>
    </p:spTree>
    <p:custDataLst>
      <p:tags r:id="rId1"/>
    </p:custDataLst>
    <p:extLst>
      <p:ext uri="{BB962C8B-B14F-4D97-AF65-F5344CB8AC3E}">
        <p14:creationId xmlns:p14="http://schemas.microsoft.com/office/powerpoint/2010/main" val="29808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7417-5123-4307-90C4-53DAD7F450B7}"/>
              </a:ext>
            </a:extLst>
          </p:cNvPr>
          <p:cNvSpPr>
            <a:spLocks noGrp="1"/>
          </p:cNvSpPr>
          <p:nvPr>
            <p:ph type="title"/>
          </p:nvPr>
        </p:nvSpPr>
        <p:spPr/>
        <p:txBody>
          <a:bodyPr/>
          <a:lstStyle/>
          <a:p>
            <a:r>
              <a:rPr lang="en-US"/>
              <a:t>Learning Objectives</a:t>
            </a:r>
          </a:p>
        </p:txBody>
      </p:sp>
      <p:sp>
        <p:nvSpPr>
          <p:cNvPr id="3" name="Slide Number Placeholder 2">
            <a:extLst>
              <a:ext uri="{FF2B5EF4-FFF2-40B4-BE49-F238E27FC236}">
                <a16:creationId xmlns:a16="http://schemas.microsoft.com/office/drawing/2014/main" id="{63093F2E-F773-430C-A25D-2D6157D5BCE0}"/>
              </a:ext>
            </a:extLst>
          </p:cNvPr>
          <p:cNvSpPr>
            <a:spLocks noGrp="1"/>
          </p:cNvSpPr>
          <p:nvPr>
            <p:ph type="sldNum" sz="quarter" idx="12"/>
          </p:nvPr>
        </p:nvSpPr>
        <p:spPr/>
        <p:txBody>
          <a:bodyPr/>
          <a:lstStyle/>
          <a:p>
            <a:fld id="{90F9BDA0-AF0E-4BA8-B742-3B9C92A3E6FE}" type="slidenum">
              <a:rPr lang="en-US" smtClean="0"/>
              <a:t>5</a:t>
            </a:fld>
            <a:endParaRPr lang="en-US"/>
          </a:p>
        </p:txBody>
      </p:sp>
      <p:sp>
        <p:nvSpPr>
          <p:cNvPr id="4" name="Text Placeholder 3">
            <a:extLst>
              <a:ext uri="{FF2B5EF4-FFF2-40B4-BE49-F238E27FC236}">
                <a16:creationId xmlns:a16="http://schemas.microsoft.com/office/drawing/2014/main" id="{375235CD-B963-4630-83D0-46380BEC6474}"/>
              </a:ext>
            </a:extLst>
          </p:cNvPr>
          <p:cNvSpPr>
            <a:spLocks noGrp="1"/>
          </p:cNvSpPr>
          <p:nvPr>
            <p:ph type="body" sz="quarter" idx="13"/>
          </p:nvPr>
        </p:nvSpPr>
        <p:spPr/>
        <p:txBody>
          <a:bodyPr anchor="t"/>
          <a:lstStyle/>
          <a:p>
            <a:pPr marL="0" indent="0">
              <a:lnSpc>
                <a:spcPct val="108000"/>
              </a:lnSpc>
              <a:spcAft>
                <a:spcPts val="600"/>
              </a:spcAft>
              <a:buNone/>
            </a:pPr>
            <a:r>
              <a:rPr lang="en-US"/>
              <a:t>At the end of this course you will be able to:</a:t>
            </a:r>
          </a:p>
          <a:p>
            <a:pPr>
              <a:lnSpc>
                <a:spcPct val="108000"/>
              </a:lnSpc>
              <a:spcAft>
                <a:spcPts val="600"/>
              </a:spcAft>
            </a:pPr>
            <a:r>
              <a:rPr lang="en-US"/>
              <a:t>Define the Life Milestones Timeline.</a:t>
            </a:r>
          </a:p>
          <a:p>
            <a:pPr>
              <a:lnSpc>
                <a:spcPct val="108000"/>
              </a:lnSpc>
              <a:spcAft>
                <a:spcPts val="600"/>
              </a:spcAft>
            </a:pPr>
            <a:r>
              <a:rPr lang="en-US"/>
              <a:t>Identify why mapping trauma over the lifetime is important.</a:t>
            </a:r>
          </a:p>
          <a:p>
            <a:pPr>
              <a:lnSpc>
                <a:spcPct val="108000"/>
              </a:lnSpc>
              <a:spcAft>
                <a:spcPts val="600"/>
              </a:spcAft>
            </a:pPr>
            <a:r>
              <a:rPr lang="en-US"/>
              <a:t>Discuss how to build a Life Milestones Timeline.</a:t>
            </a:r>
          </a:p>
          <a:p>
            <a:pPr>
              <a:lnSpc>
                <a:spcPct val="108000"/>
              </a:lnSpc>
              <a:spcAft>
                <a:spcPts val="600"/>
              </a:spcAft>
            </a:pPr>
            <a:r>
              <a:rPr lang="en-US"/>
              <a:t>Discuss how to use the information gathered from a Life Milestones Timeline.</a:t>
            </a:r>
          </a:p>
        </p:txBody>
      </p:sp>
    </p:spTree>
    <p:custDataLst>
      <p:tags r:id="rId1"/>
    </p:custDataLst>
    <p:extLst>
      <p:ext uri="{BB962C8B-B14F-4D97-AF65-F5344CB8AC3E}">
        <p14:creationId xmlns:p14="http://schemas.microsoft.com/office/powerpoint/2010/main" val="17630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0C7D6-D93F-4E6D-BAC3-3F0DCD86311D}"/>
              </a:ext>
            </a:extLst>
          </p:cNvPr>
          <p:cNvSpPr>
            <a:spLocks noGrp="1"/>
          </p:cNvSpPr>
          <p:nvPr>
            <p:ph type="title"/>
          </p:nvPr>
        </p:nvSpPr>
        <p:spPr/>
        <p:txBody>
          <a:bodyPr/>
          <a:lstStyle/>
          <a:p>
            <a:r>
              <a:rPr lang="en-US"/>
              <a:t>What is Trauma?</a:t>
            </a:r>
          </a:p>
        </p:txBody>
      </p:sp>
      <p:sp>
        <p:nvSpPr>
          <p:cNvPr id="3" name="Slide Number Placeholder 2">
            <a:extLst>
              <a:ext uri="{FF2B5EF4-FFF2-40B4-BE49-F238E27FC236}">
                <a16:creationId xmlns:a16="http://schemas.microsoft.com/office/drawing/2014/main" id="{6BF29089-A540-4E04-A07B-6C02DF24DF69}"/>
              </a:ext>
            </a:extLst>
          </p:cNvPr>
          <p:cNvSpPr>
            <a:spLocks noGrp="1"/>
          </p:cNvSpPr>
          <p:nvPr>
            <p:ph type="sldNum" sz="quarter" idx="12"/>
          </p:nvPr>
        </p:nvSpPr>
        <p:spPr/>
        <p:txBody>
          <a:bodyPr/>
          <a:lstStyle/>
          <a:p>
            <a:fld id="{90F9BDA0-AF0E-4BA8-B742-3B9C92A3E6FE}" type="slidenum">
              <a:rPr lang="en-US" smtClean="0">
                <a:solidFill>
                  <a:schemeClr val="tx2"/>
                </a:solidFill>
              </a:rPr>
              <a:pPr/>
              <a:t>6</a:t>
            </a:fld>
            <a:endParaRPr lang="en-US">
              <a:solidFill>
                <a:schemeClr val="tx2"/>
              </a:solidFill>
            </a:endParaRPr>
          </a:p>
        </p:txBody>
      </p:sp>
      <p:sp>
        <p:nvSpPr>
          <p:cNvPr id="18" name="Content Placeholder 17">
            <a:extLst>
              <a:ext uri="{FF2B5EF4-FFF2-40B4-BE49-F238E27FC236}">
                <a16:creationId xmlns:a16="http://schemas.microsoft.com/office/drawing/2014/main" id="{EA863B00-E73F-4AF4-B724-53BBCE63EAA4}"/>
              </a:ext>
            </a:extLst>
          </p:cNvPr>
          <p:cNvSpPr>
            <a:spLocks noGrp="1"/>
          </p:cNvSpPr>
          <p:nvPr>
            <p:ph type="body" sz="quarter" idx="13"/>
          </p:nvPr>
        </p:nvSpPr>
        <p:spPr>
          <a:xfrm>
            <a:off x="499872" y="1498998"/>
            <a:ext cx="4783712" cy="4527549"/>
          </a:xfrm>
        </p:spPr>
        <p:txBody>
          <a:bodyPr/>
          <a:lstStyle/>
          <a:p>
            <a:pPr marL="0" indent="0">
              <a:buNone/>
            </a:pPr>
            <a:r>
              <a:rPr lang="en-US">
                <a:solidFill>
                  <a:schemeClr val="accent2"/>
                </a:solidFill>
              </a:rPr>
              <a:t>Events</a:t>
            </a:r>
            <a:r>
              <a:rPr lang="en-US">
                <a:solidFill>
                  <a:schemeClr val="tx2"/>
                </a:solidFill>
              </a:rPr>
              <a:t> </a:t>
            </a:r>
            <a:r>
              <a:rPr lang="en-US"/>
              <a:t>or circumstances that are physically or emotionally harmful or life-threatening and that result in </a:t>
            </a:r>
            <a:r>
              <a:rPr lang="en-US">
                <a:solidFill>
                  <a:schemeClr val="accent2"/>
                </a:solidFill>
              </a:rPr>
              <a:t>adverse effects </a:t>
            </a:r>
            <a:r>
              <a:rPr lang="en-US"/>
              <a:t>on the individual’s functioning and well-being.*</a:t>
            </a:r>
          </a:p>
          <a:p>
            <a:endParaRPr lang="en-US"/>
          </a:p>
        </p:txBody>
      </p:sp>
      <p:sp>
        <p:nvSpPr>
          <p:cNvPr id="17" name="Text Placeholder 5">
            <a:extLst>
              <a:ext uri="{FF2B5EF4-FFF2-40B4-BE49-F238E27FC236}">
                <a16:creationId xmlns:a16="http://schemas.microsoft.com/office/drawing/2014/main" id="{C840C200-7067-41CC-BAA2-07C12F0279E5}"/>
              </a:ext>
            </a:extLst>
          </p:cNvPr>
          <p:cNvSpPr txBox="1">
            <a:spLocks/>
          </p:cNvSpPr>
          <p:nvPr/>
        </p:nvSpPr>
        <p:spPr>
          <a:xfrm>
            <a:off x="514712" y="5693822"/>
            <a:ext cx="11169397" cy="365125"/>
          </a:xfrm>
          <a:prstGeom prst="rect">
            <a:avLst/>
          </a:prstGeom>
        </p:spPr>
        <p:txBody>
          <a:bodyPr vert="horz" lIns="91440" tIns="45720" rIns="91440" bIns="45720" rtlCol="0" anchor="b">
            <a:noAutofit/>
          </a:bodyPr>
          <a:lstStyle>
            <a:lvl1pPr marL="152396" indent="-152396"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89977" indent="-131230"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19090" indent="-110064"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9737" indent="-120648"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58268" indent="-107948"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100" i="1">
                <a:solidFill>
                  <a:schemeClr val="tx2"/>
                </a:solidFill>
              </a:rPr>
              <a:t>*Substance Abuse and Mental Health Services Administration (SAMHSA)</a:t>
            </a:r>
          </a:p>
        </p:txBody>
      </p:sp>
      <p:grpSp>
        <p:nvGrpSpPr>
          <p:cNvPr id="20" name="Group 19">
            <a:extLst>
              <a:ext uri="{FF2B5EF4-FFF2-40B4-BE49-F238E27FC236}">
                <a16:creationId xmlns:a16="http://schemas.microsoft.com/office/drawing/2014/main" id="{1AFB6DAD-3074-4F04-9311-2F43548C56FC}"/>
              </a:ext>
            </a:extLst>
          </p:cNvPr>
          <p:cNvGrpSpPr/>
          <p:nvPr/>
        </p:nvGrpSpPr>
        <p:grpSpPr>
          <a:xfrm>
            <a:off x="5541013" y="1498998"/>
            <a:ext cx="1554480" cy="1554480"/>
            <a:chOff x="4531131" y="1456281"/>
            <a:chExt cx="1255724" cy="1252728"/>
          </a:xfrm>
          <a:solidFill>
            <a:srgbClr val="96DDFF">
              <a:alpha val="74118"/>
            </a:srgbClr>
          </a:solidFill>
        </p:grpSpPr>
        <p:sp>
          <p:nvSpPr>
            <p:cNvPr id="21" name="Oval 20">
              <a:extLst>
                <a:ext uri="{FF2B5EF4-FFF2-40B4-BE49-F238E27FC236}">
                  <a16:creationId xmlns:a16="http://schemas.microsoft.com/office/drawing/2014/main" id="{46FCB97E-C3D5-4B20-A446-53AFFB4A0813}"/>
                </a:ext>
              </a:extLst>
            </p:cNvPr>
            <p:cNvSpPr/>
            <p:nvPr/>
          </p:nvSpPr>
          <p:spPr>
            <a:xfrm>
              <a:off x="4531131" y="1456281"/>
              <a:ext cx="1255724" cy="12527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2" name="TextBox 21">
              <a:extLst>
                <a:ext uri="{FF2B5EF4-FFF2-40B4-BE49-F238E27FC236}">
                  <a16:creationId xmlns:a16="http://schemas.microsoft.com/office/drawing/2014/main" id="{0CB3D3EA-1680-4DA6-82DB-FEE2A6A12809}"/>
                </a:ext>
              </a:extLst>
            </p:cNvPr>
            <p:cNvSpPr txBox="1"/>
            <p:nvPr/>
          </p:nvSpPr>
          <p:spPr>
            <a:xfrm>
              <a:off x="4531131" y="1897979"/>
              <a:ext cx="1255724" cy="272835"/>
            </a:xfrm>
            <a:prstGeom prst="rect">
              <a:avLst/>
            </a:prstGeom>
            <a:noFill/>
          </p:spPr>
          <p:txBody>
            <a:bodyPr wrap="square" rtlCol="0">
              <a:spAutoFit/>
            </a:bodyPr>
            <a:lstStyle/>
            <a:p>
              <a:pPr algn="ctr">
                <a:spcAft>
                  <a:spcPts val="400"/>
                </a:spcAft>
                <a:buClr>
                  <a:schemeClr val="accent3"/>
                </a:buClr>
              </a:pPr>
              <a:r>
                <a:rPr lang="en-US" sz="1600" b="1">
                  <a:solidFill>
                    <a:schemeClr val="accent1"/>
                  </a:solidFill>
                  <a:latin typeface="+mj-lt"/>
                </a:rPr>
                <a:t>Event</a:t>
              </a:r>
            </a:p>
          </p:txBody>
        </p:sp>
      </p:grpSp>
      <p:grpSp>
        <p:nvGrpSpPr>
          <p:cNvPr id="23" name="Group 22">
            <a:extLst>
              <a:ext uri="{FF2B5EF4-FFF2-40B4-BE49-F238E27FC236}">
                <a16:creationId xmlns:a16="http://schemas.microsoft.com/office/drawing/2014/main" id="{E6A6AD6E-5E4D-45C6-BF0B-15BBA31BDCCC}"/>
              </a:ext>
            </a:extLst>
          </p:cNvPr>
          <p:cNvGrpSpPr/>
          <p:nvPr/>
        </p:nvGrpSpPr>
        <p:grpSpPr>
          <a:xfrm>
            <a:off x="6690178" y="2580590"/>
            <a:ext cx="1554480" cy="1554480"/>
            <a:chOff x="4531131" y="1456281"/>
            <a:chExt cx="1255724" cy="1252728"/>
          </a:xfrm>
          <a:solidFill>
            <a:srgbClr val="96DDFF">
              <a:alpha val="74118"/>
            </a:srgbClr>
          </a:solidFill>
        </p:grpSpPr>
        <p:sp>
          <p:nvSpPr>
            <p:cNvPr id="24" name="Oval 23">
              <a:extLst>
                <a:ext uri="{FF2B5EF4-FFF2-40B4-BE49-F238E27FC236}">
                  <a16:creationId xmlns:a16="http://schemas.microsoft.com/office/drawing/2014/main" id="{7A2FEA7A-27F8-477A-8884-2D4E832C0074}"/>
                </a:ext>
              </a:extLst>
            </p:cNvPr>
            <p:cNvSpPr/>
            <p:nvPr/>
          </p:nvSpPr>
          <p:spPr>
            <a:xfrm>
              <a:off x="4531131" y="1456281"/>
              <a:ext cx="1255724" cy="12527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5" name="TextBox 24">
              <a:extLst>
                <a:ext uri="{FF2B5EF4-FFF2-40B4-BE49-F238E27FC236}">
                  <a16:creationId xmlns:a16="http://schemas.microsoft.com/office/drawing/2014/main" id="{AAAB81B2-3D95-4AE3-80AD-B247301A712B}"/>
                </a:ext>
              </a:extLst>
            </p:cNvPr>
            <p:cNvSpPr txBox="1"/>
            <p:nvPr/>
          </p:nvSpPr>
          <p:spPr>
            <a:xfrm>
              <a:off x="4531131" y="1928756"/>
              <a:ext cx="1255724" cy="272835"/>
            </a:xfrm>
            <a:prstGeom prst="rect">
              <a:avLst/>
            </a:prstGeom>
            <a:noFill/>
          </p:spPr>
          <p:txBody>
            <a:bodyPr wrap="square" rtlCol="0">
              <a:spAutoFit/>
            </a:bodyPr>
            <a:lstStyle/>
            <a:p>
              <a:pPr algn="ctr">
                <a:spcAft>
                  <a:spcPts val="400"/>
                </a:spcAft>
                <a:buClr>
                  <a:schemeClr val="accent3"/>
                </a:buClr>
              </a:pPr>
              <a:r>
                <a:rPr lang="en-US" sz="1600" b="1">
                  <a:solidFill>
                    <a:schemeClr val="accent1"/>
                  </a:solidFill>
                  <a:latin typeface="+mj-lt"/>
                </a:rPr>
                <a:t>Experience</a:t>
              </a:r>
              <a:endParaRPr lang="en-US" sz="1200" b="1">
                <a:solidFill>
                  <a:schemeClr val="accent1"/>
                </a:solidFill>
                <a:latin typeface="+mj-lt"/>
              </a:endParaRPr>
            </a:p>
          </p:txBody>
        </p:sp>
      </p:grpSp>
      <p:grpSp>
        <p:nvGrpSpPr>
          <p:cNvPr id="26" name="Group 25">
            <a:extLst>
              <a:ext uri="{FF2B5EF4-FFF2-40B4-BE49-F238E27FC236}">
                <a16:creationId xmlns:a16="http://schemas.microsoft.com/office/drawing/2014/main" id="{CAABA823-351C-43DF-8119-86258E5F24A2}"/>
              </a:ext>
            </a:extLst>
          </p:cNvPr>
          <p:cNvGrpSpPr/>
          <p:nvPr/>
        </p:nvGrpSpPr>
        <p:grpSpPr>
          <a:xfrm>
            <a:off x="7862868" y="3683764"/>
            <a:ext cx="1554480" cy="1554480"/>
            <a:chOff x="4531131" y="1456281"/>
            <a:chExt cx="1255724" cy="1252728"/>
          </a:xfrm>
          <a:solidFill>
            <a:srgbClr val="96DDFF">
              <a:alpha val="74118"/>
            </a:srgbClr>
          </a:solidFill>
        </p:grpSpPr>
        <p:sp>
          <p:nvSpPr>
            <p:cNvPr id="27" name="Oval 26">
              <a:extLst>
                <a:ext uri="{FF2B5EF4-FFF2-40B4-BE49-F238E27FC236}">
                  <a16:creationId xmlns:a16="http://schemas.microsoft.com/office/drawing/2014/main" id="{613AA713-3CE5-46A6-9395-FC86A6077DB3}"/>
                </a:ext>
              </a:extLst>
            </p:cNvPr>
            <p:cNvSpPr/>
            <p:nvPr/>
          </p:nvSpPr>
          <p:spPr>
            <a:xfrm>
              <a:off x="4531131" y="1456281"/>
              <a:ext cx="1255724" cy="12527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1"/>
                </a:solidFill>
                <a:latin typeface="+mj-lt"/>
              </a:endParaRPr>
            </a:p>
          </p:txBody>
        </p:sp>
        <p:sp>
          <p:nvSpPr>
            <p:cNvPr id="28" name="TextBox 27">
              <a:extLst>
                <a:ext uri="{FF2B5EF4-FFF2-40B4-BE49-F238E27FC236}">
                  <a16:creationId xmlns:a16="http://schemas.microsoft.com/office/drawing/2014/main" id="{74CB92B2-FCDA-44B1-B499-164B07090454}"/>
                </a:ext>
              </a:extLst>
            </p:cNvPr>
            <p:cNvSpPr txBox="1"/>
            <p:nvPr/>
          </p:nvSpPr>
          <p:spPr>
            <a:xfrm>
              <a:off x="4531131" y="1897979"/>
              <a:ext cx="1255724" cy="272835"/>
            </a:xfrm>
            <a:prstGeom prst="rect">
              <a:avLst/>
            </a:prstGeom>
            <a:noFill/>
          </p:spPr>
          <p:txBody>
            <a:bodyPr wrap="square" rtlCol="0">
              <a:spAutoFit/>
            </a:bodyPr>
            <a:lstStyle/>
            <a:p>
              <a:pPr algn="ctr">
                <a:spcAft>
                  <a:spcPts val="400"/>
                </a:spcAft>
                <a:buClr>
                  <a:schemeClr val="accent3"/>
                </a:buClr>
              </a:pPr>
              <a:r>
                <a:rPr lang="en-US" sz="1600" b="1">
                  <a:solidFill>
                    <a:schemeClr val="accent1"/>
                  </a:solidFill>
                  <a:latin typeface="+mj-lt"/>
                </a:rPr>
                <a:t>Effects</a:t>
              </a:r>
            </a:p>
          </p:txBody>
        </p:sp>
      </p:grpSp>
      <p:sp>
        <p:nvSpPr>
          <p:cNvPr id="29" name="Plus 2">
            <a:extLst>
              <a:ext uri="{FF2B5EF4-FFF2-40B4-BE49-F238E27FC236}">
                <a16:creationId xmlns:a16="http://schemas.microsoft.com/office/drawing/2014/main" id="{F9822F25-40BC-4FA8-B05E-2673CD6165A1}"/>
              </a:ext>
            </a:extLst>
          </p:cNvPr>
          <p:cNvSpPr/>
          <p:nvPr/>
        </p:nvSpPr>
        <p:spPr>
          <a:xfrm>
            <a:off x="6669132" y="2559457"/>
            <a:ext cx="483079" cy="499642"/>
          </a:xfrm>
          <a:prstGeom prst="mathPlus">
            <a:avLst/>
          </a:prstGeom>
          <a:solidFill>
            <a:srgbClr val="26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36">
            <a:extLst>
              <a:ext uri="{FF2B5EF4-FFF2-40B4-BE49-F238E27FC236}">
                <a16:creationId xmlns:a16="http://schemas.microsoft.com/office/drawing/2014/main" id="{8ABDF03B-0301-4B49-8FAA-DC652F897E18}"/>
              </a:ext>
            </a:extLst>
          </p:cNvPr>
          <p:cNvSpPr/>
          <p:nvPr/>
        </p:nvSpPr>
        <p:spPr>
          <a:xfrm>
            <a:off x="7815501" y="3680496"/>
            <a:ext cx="483079" cy="499642"/>
          </a:xfrm>
          <a:prstGeom prst="mathPlus">
            <a:avLst/>
          </a:prstGeom>
          <a:solidFill>
            <a:srgbClr val="26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94806DC-5C99-4EBA-B269-678C88B69A22}"/>
              </a:ext>
            </a:extLst>
          </p:cNvPr>
          <p:cNvSpPr/>
          <p:nvPr/>
        </p:nvSpPr>
        <p:spPr>
          <a:xfrm>
            <a:off x="8750837" y="2933996"/>
            <a:ext cx="3030406" cy="707886"/>
          </a:xfrm>
          <a:prstGeom prst="rect">
            <a:avLst/>
          </a:prstGeom>
          <a:noFill/>
        </p:spPr>
        <p:txBody>
          <a:bodyPr wrap="square" lIns="91440" tIns="45720" rIns="91440" bIns="45720">
            <a:spAutoFit/>
          </a:bodyPr>
          <a:lstStyle/>
          <a:p>
            <a:pPr algn="ctr"/>
            <a:r>
              <a:rPr lang="en-US" sz="4000" b="0" cap="none" spc="0" dirty="0">
                <a:ln w="18415" cmpd="sng">
                  <a:solidFill>
                    <a:schemeClr val="accent1"/>
                  </a:solidFill>
                  <a:prstDash val="solid"/>
                </a:ln>
                <a:solidFill>
                  <a:schemeClr val="accent1"/>
                </a:solidFill>
                <a:latin typeface="+mj-lt"/>
              </a:rPr>
              <a:t>TRAUMA</a:t>
            </a:r>
            <a:endParaRPr lang="en-US" sz="4400" b="0" cap="none" spc="0" dirty="0">
              <a:ln w="18415" cmpd="sng">
                <a:solidFill>
                  <a:schemeClr val="accent1"/>
                </a:solidFill>
                <a:prstDash val="solid"/>
              </a:ln>
              <a:solidFill>
                <a:schemeClr val="accent1"/>
              </a:solidFill>
              <a:latin typeface="+mj-lt"/>
            </a:endParaRPr>
          </a:p>
        </p:txBody>
      </p:sp>
      <p:sp>
        <p:nvSpPr>
          <p:cNvPr id="32" name="Equal 3">
            <a:extLst>
              <a:ext uri="{FF2B5EF4-FFF2-40B4-BE49-F238E27FC236}">
                <a16:creationId xmlns:a16="http://schemas.microsoft.com/office/drawing/2014/main" id="{984BC8A6-B278-4602-BA74-8B6605A7165A}"/>
              </a:ext>
            </a:extLst>
          </p:cNvPr>
          <p:cNvSpPr/>
          <p:nvPr/>
        </p:nvSpPr>
        <p:spPr>
          <a:xfrm>
            <a:off x="8392268" y="3059439"/>
            <a:ext cx="577970" cy="457000"/>
          </a:xfrm>
          <a:prstGeom prst="mathEqual">
            <a:avLst/>
          </a:prstGeom>
          <a:solidFill>
            <a:srgbClr val="26A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567819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75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75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75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75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4BD1-8297-4693-BA94-4A60124902C2}"/>
              </a:ext>
            </a:extLst>
          </p:cNvPr>
          <p:cNvSpPr>
            <a:spLocks noGrp="1"/>
          </p:cNvSpPr>
          <p:nvPr>
            <p:ph type="title"/>
          </p:nvPr>
        </p:nvSpPr>
        <p:spPr/>
        <p:txBody>
          <a:bodyPr/>
          <a:lstStyle/>
          <a:p>
            <a:r>
              <a:rPr lang="en-US"/>
              <a:t>The Life Milestones Timeline</a:t>
            </a:r>
          </a:p>
        </p:txBody>
      </p:sp>
      <p:sp>
        <p:nvSpPr>
          <p:cNvPr id="17" name="Content Placeholder 16">
            <a:extLst>
              <a:ext uri="{FF2B5EF4-FFF2-40B4-BE49-F238E27FC236}">
                <a16:creationId xmlns:a16="http://schemas.microsoft.com/office/drawing/2014/main" id="{6C9D5420-DC7B-4AC4-83E0-1B4BF900B15C}"/>
              </a:ext>
            </a:extLst>
          </p:cNvPr>
          <p:cNvSpPr>
            <a:spLocks noGrp="1"/>
          </p:cNvSpPr>
          <p:nvPr>
            <p:ph idx="1"/>
          </p:nvPr>
        </p:nvSpPr>
        <p:spPr/>
        <p:txBody>
          <a:bodyPr vert="horz" lIns="91440" tIns="45720" rIns="91440" bIns="45720" rtlCol="0" anchor="t">
            <a:noAutofit/>
          </a:bodyPr>
          <a:lstStyle/>
          <a:p>
            <a:pPr marL="122555" indent="-122555"/>
            <a:r>
              <a:rPr lang="en-US">
                <a:cs typeface="Arial"/>
              </a:rPr>
              <a:t>A chronological illustration of significant </a:t>
            </a:r>
            <a:br>
              <a:rPr lang="en-US">
                <a:cs typeface="Arial"/>
              </a:rPr>
            </a:br>
            <a:r>
              <a:rPr lang="en-US">
                <a:cs typeface="Arial"/>
              </a:rPr>
              <a:t>life events</a:t>
            </a:r>
          </a:p>
          <a:p>
            <a:pPr marL="122555" indent="-122555"/>
            <a:r>
              <a:rPr lang="en-US">
                <a:cs typeface="Arial"/>
              </a:rPr>
              <a:t>Labels key times of wellness, loss, change, accomplishments, and other life milestones </a:t>
            </a:r>
            <a:endParaRPr lang="en-US"/>
          </a:p>
          <a:p>
            <a:pPr marL="122555" indent="-122555"/>
            <a:r>
              <a:rPr lang="en-US">
                <a:cs typeface="Arial"/>
              </a:rPr>
              <a:t>Can be as detailed or basic as the person wishes</a:t>
            </a:r>
          </a:p>
          <a:p>
            <a:pPr marL="122555" indent="-122555"/>
            <a:r>
              <a:rPr lang="en-US"/>
              <a:t>Flexible in creation – ranging from general to topic-focused</a:t>
            </a:r>
          </a:p>
        </p:txBody>
      </p:sp>
      <p:sp>
        <p:nvSpPr>
          <p:cNvPr id="3" name="Slide Number Placeholder 2">
            <a:extLst>
              <a:ext uri="{FF2B5EF4-FFF2-40B4-BE49-F238E27FC236}">
                <a16:creationId xmlns:a16="http://schemas.microsoft.com/office/drawing/2014/main" id="{1DF41061-AED2-438A-9A28-50BC42F3657A}"/>
              </a:ext>
            </a:extLst>
          </p:cNvPr>
          <p:cNvSpPr>
            <a:spLocks noGrp="1"/>
          </p:cNvSpPr>
          <p:nvPr>
            <p:ph type="sldNum" sz="quarter" idx="12"/>
          </p:nvPr>
        </p:nvSpPr>
        <p:spPr/>
        <p:txBody>
          <a:bodyPr/>
          <a:lstStyle/>
          <a:p>
            <a:fld id="{90F9BDA0-AF0E-4BA8-B742-3B9C92A3E6FE}" type="slidenum">
              <a:rPr lang="en-US" smtClean="0"/>
              <a:pPr/>
              <a:t>7</a:t>
            </a:fld>
            <a:endParaRPr lang="en-US"/>
          </a:p>
        </p:txBody>
      </p:sp>
      <p:pic>
        <p:nvPicPr>
          <p:cNvPr id="7" name="Picture Placeholder 6">
            <a:extLst>
              <a:ext uri="{FF2B5EF4-FFF2-40B4-BE49-F238E27FC236}">
                <a16:creationId xmlns:a16="http://schemas.microsoft.com/office/drawing/2014/main" id="{46E30E92-F498-4972-B21B-307A042B37F8}"/>
              </a:ext>
            </a:extLst>
          </p:cNvPr>
          <p:cNvPicPr>
            <a:picLocks noGrp="1" noChangeAspect="1"/>
          </p:cNvPicPr>
          <p:nvPr>
            <p:ph type="pic" sz="quarter" idx="14"/>
          </p:nvPr>
        </p:nvPicPr>
        <p:blipFill rotWithShape="1">
          <a:blip r:embed="rId4"/>
          <a:srcRect l="29287" t="533" r="12595" b="-533"/>
          <a:stretch/>
        </p:blipFill>
        <p:spPr>
          <a:xfrm>
            <a:off x="6212619" y="1"/>
            <a:ext cx="5979381" cy="6857999"/>
          </a:xfrm>
        </p:spPr>
      </p:pic>
    </p:spTree>
    <p:custDataLst>
      <p:tags r:id="rId1"/>
    </p:custDataLst>
    <p:extLst>
      <p:ext uri="{BB962C8B-B14F-4D97-AF65-F5344CB8AC3E}">
        <p14:creationId xmlns:p14="http://schemas.microsoft.com/office/powerpoint/2010/main" val="176711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BFDD2-4DDF-4034-90F0-0369BBBE8E88}"/>
              </a:ext>
            </a:extLst>
          </p:cNvPr>
          <p:cNvSpPr>
            <a:spLocks noGrp="1"/>
          </p:cNvSpPr>
          <p:nvPr>
            <p:ph type="title"/>
          </p:nvPr>
        </p:nvSpPr>
        <p:spPr>
          <a:xfrm>
            <a:off x="521208" y="466344"/>
            <a:ext cx="9601200" cy="731520"/>
          </a:xfrm>
        </p:spPr>
        <p:txBody>
          <a:bodyPr vert="horz" lIns="91440" tIns="45720" rIns="91440" bIns="45720" rtlCol="0" anchor="t">
            <a:normAutofit/>
          </a:bodyPr>
          <a:lstStyle/>
          <a:p>
            <a:pPr defTabSz="914400">
              <a:lnSpc>
                <a:spcPct val="90000"/>
              </a:lnSpc>
            </a:pPr>
            <a:r>
              <a:rPr lang="en-US" kern="1200">
                <a:solidFill>
                  <a:schemeClr val="tx1"/>
                </a:solidFill>
                <a:latin typeface="+mj-lt"/>
                <a:ea typeface="+mj-ea"/>
                <a:cs typeface="+mj-cs"/>
              </a:rPr>
              <a:t>Connection to Care Philosophy and Practice</a:t>
            </a:r>
          </a:p>
        </p:txBody>
      </p:sp>
      <p:sp>
        <p:nvSpPr>
          <p:cNvPr id="4" name="Text Placeholder 3">
            <a:extLst>
              <a:ext uri="{FF2B5EF4-FFF2-40B4-BE49-F238E27FC236}">
                <a16:creationId xmlns:a16="http://schemas.microsoft.com/office/drawing/2014/main" id="{D541FFF2-08E4-4275-A3A2-997631108589}"/>
              </a:ext>
            </a:extLst>
          </p:cNvPr>
          <p:cNvSpPr>
            <a:spLocks noGrp="1"/>
          </p:cNvSpPr>
          <p:nvPr>
            <p:ph type="body" sz="quarter" idx="13"/>
          </p:nvPr>
        </p:nvSpPr>
        <p:spPr>
          <a:xfrm>
            <a:off x="521208" y="1499616"/>
            <a:ext cx="6467867" cy="3450613"/>
          </a:xfrm>
        </p:spPr>
        <p:txBody>
          <a:bodyPr vert="horz" lIns="91440" tIns="45720" rIns="91440" bIns="45720" rtlCol="0" anchor="t">
            <a:normAutofit/>
          </a:bodyPr>
          <a:lstStyle/>
          <a:p>
            <a:pPr indent="-228600" defTabSz="914400">
              <a:lnSpc>
                <a:spcPct val="100000"/>
              </a:lnSpc>
            </a:pPr>
            <a:r>
              <a:rPr lang="en-US" b="1">
                <a:solidFill>
                  <a:schemeClr val="tx1"/>
                </a:solidFill>
                <a:cs typeface="+mn-cs"/>
              </a:rPr>
              <a:t>Trauma-Informed Care</a:t>
            </a:r>
          </a:p>
          <a:p>
            <a:pPr indent="-228600" defTabSz="914400">
              <a:lnSpc>
                <a:spcPct val="100000"/>
              </a:lnSpc>
            </a:pPr>
            <a:r>
              <a:rPr lang="en-US" b="1">
                <a:solidFill>
                  <a:schemeClr val="tx1"/>
                </a:solidFill>
                <a:cs typeface="+mn-cs"/>
              </a:rPr>
              <a:t>Person-Centered Care</a:t>
            </a:r>
          </a:p>
          <a:p>
            <a:pPr indent="-228600" defTabSz="914400">
              <a:lnSpc>
                <a:spcPct val="100000"/>
              </a:lnSpc>
            </a:pPr>
            <a:r>
              <a:rPr lang="en-US" b="1">
                <a:solidFill>
                  <a:schemeClr val="tx1"/>
                </a:solidFill>
                <a:cs typeface="+mn-cs"/>
              </a:rPr>
              <a:t>Motivational Interviewing</a:t>
            </a:r>
          </a:p>
          <a:p>
            <a:pPr indent="-228600" defTabSz="914400">
              <a:lnSpc>
                <a:spcPct val="100000"/>
              </a:lnSpc>
            </a:pPr>
            <a:r>
              <a:rPr lang="en-US" b="1">
                <a:solidFill>
                  <a:schemeClr val="tx1"/>
                </a:solidFill>
                <a:cs typeface="+mn-cs"/>
              </a:rPr>
              <a:t>Personal Narratives</a:t>
            </a:r>
          </a:p>
          <a:p>
            <a:pPr indent="-228600" defTabSz="914400">
              <a:lnSpc>
                <a:spcPct val="100000"/>
              </a:lnSpc>
            </a:pPr>
            <a:r>
              <a:rPr lang="en-US" b="1">
                <a:solidFill>
                  <a:schemeClr val="tx1"/>
                </a:solidFill>
                <a:cs typeface="+mn-cs"/>
              </a:rPr>
              <a:t>Positive Psychology</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B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89E467-0363-456E-9D2E-847B0FBB0EFE}"/>
              </a:ext>
            </a:extLst>
          </p:cNvPr>
          <p:cNvPicPr>
            <a:picLocks noChangeAspect="1"/>
          </p:cNvPicPr>
          <p:nvPr/>
        </p:nvPicPr>
        <p:blipFill>
          <a:blip r:embed="rId4"/>
          <a:stretch/>
        </p:blipFill>
        <p:spPr>
          <a:xfrm>
            <a:off x="9413987" y="2857501"/>
            <a:ext cx="1142998" cy="1142998"/>
          </a:xfrm>
          <a:prstGeom prst="rect">
            <a:avLst/>
          </a:prstGeom>
        </p:spPr>
      </p:pic>
      <p:sp>
        <p:nvSpPr>
          <p:cNvPr id="3" name="Slide Number Placeholder 2">
            <a:extLst>
              <a:ext uri="{FF2B5EF4-FFF2-40B4-BE49-F238E27FC236}">
                <a16:creationId xmlns:a16="http://schemas.microsoft.com/office/drawing/2014/main" id="{958DB0D2-F639-4428-98D4-E36128E0C615}"/>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defTabSz="914400">
              <a:spcAft>
                <a:spcPts val="600"/>
              </a:spcAft>
            </a:pPr>
            <a:fld id="{90F9BDA0-AF0E-4BA8-B742-3B9C92A3E6FE}" type="slidenum">
              <a:rPr lang="en-US" sz="1200">
                <a:solidFill>
                  <a:srgbClr val="FFFFFF"/>
                </a:solidFill>
                <a:latin typeface="+mn-lt"/>
                <a:cs typeface="+mn-cs"/>
              </a:rPr>
              <a:pPr defTabSz="914400">
                <a:spcAft>
                  <a:spcPts val="600"/>
                </a:spcAft>
              </a:pPr>
              <a:t>8</a:t>
            </a:fld>
            <a:endParaRPr lang="en-US" sz="1200">
              <a:solidFill>
                <a:srgbClr val="FFFFFF"/>
              </a:solidFill>
              <a:latin typeface="+mn-lt"/>
              <a:cs typeface="+mn-cs"/>
            </a:endParaRPr>
          </a:p>
        </p:txBody>
      </p:sp>
    </p:spTree>
    <p:custDataLst>
      <p:tags r:id="rId1"/>
    </p:custDataLst>
    <p:extLst>
      <p:ext uri="{BB962C8B-B14F-4D97-AF65-F5344CB8AC3E}">
        <p14:creationId xmlns:p14="http://schemas.microsoft.com/office/powerpoint/2010/main" val="36462043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6AE47-6FFC-4521-A915-2A5B7D4B2B61}"/>
              </a:ext>
            </a:extLst>
          </p:cNvPr>
          <p:cNvSpPr>
            <a:spLocks noGrp="1"/>
          </p:cNvSpPr>
          <p:nvPr>
            <p:ph type="title"/>
          </p:nvPr>
        </p:nvSpPr>
        <p:spPr/>
        <p:txBody>
          <a:bodyPr/>
          <a:lstStyle/>
          <a:p>
            <a:r>
              <a:rPr lang="en-US"/>
              <a:t>Importance of the Life Milestones Timeline</a:t>
            </a:r>
          </a:p>
        </p:txBody>
      </p:sp>
      <p:sp>
        <p:nvSpPr>
          <p:cNvPr id="3" name="Slide Number Placeholder 2">
            <a:extLst>
              <a:ext uri="{FF2B5EF4-FFF2-40B4-BE49-F238E27FC236}">
                <a16:creationId xmlns:a16="http://schemas.microsoft.com/office/drawing/2014/main" id="{EE23B40B-C72E-4A08-B43C-7025E22C428A}"/>
              </a:ext>
            </a:extLst>
          </p:cNvPr>
          <p:cNvSpPr>
            <a:spLocks noGrp="1"/>
          </p:cNvSpPr>
          <p:nvPr>
            <p:ph type="sldNum" sz="quarter" idx="12"/>
          </p:nvPr>
        </p:nvSpPr>
        <p:spPr/>
        <p:txBody>
          <a:bodyPr/>
          <a:lstStyle/>
          <a:p>
            <a:fld id="{90F9BDA0-AF0E-4BA8-B742-3B9C92A3E6FE}" type="slidenum">
              <a:rPr lang="en-US" smtClean="0"/>
              <a:pPr/>
              <a:t>9</a:t>
            </a:fld>
            <a:endParaRPr lang="en-US"/>
          </a:p>
        </p:txBody>
      </p:sp>
      <p:sp>
        <p:nvSpPr>
          <p:cNvPr id="8" name="Content Placeholder 7">
            <a:extLst>
              <a:ext uri="{FF2B5EF4-FFF2-40B4-BE49-F238E27FC236}">
                <a16:creationId xmlns:a16="http://schemas.microsoft.com/office/drawing/2014/main" id="{0668A4A1-9191-4852-A60A-9E0DD2B07EB5}"/>
              </a:ext>
            </a:extLst>
          </p:cNvPr>
          <p:cNvSpPr>
            <a:spLocks noGrp="1"/>
          </p:cNvSpPr>
          <p:nvPr>
            <p:ph type="body" sz="quarter" idx="13"/>
          </p:nvPr>
        </p:nvSpPr>
        <p:spPr>
          <a:xfrm>
            <a:off x="499872" y="1498998"/>
            <a:ext cx="6227199" cy="4527549"/>
          </a:xfrm>
        </p:spPr>
        <p:txBody>
          <a:bodyPr vert="horz" lIns="91440" tIns="45720" rIns="91440" bIns="45720" rtlCol="0" anchor="t">
            <a:noAutofit/>
          </a:bodyPr>
          <a:lstStyle/>
          <a:p>
            <a:pPr marL="151765" indent="-151765"/>
            <a:r>
              <a:rPr lang="en-US">
                <a:cs typeface="Arial"/>
              </a:rPr>
              <a:t>Makes an individual's life experience visible and referenceable</a:t>
            </a:r>
            <a:endParaRPr lang="en-US"/>
          </a:p>
          <a:p>
            <a:pPr marL="151765" indent="-151765"/>
            <a:r>
              <a:rPr lang="en-US">
                <a:cs typeface="Arial"/>
              </a:rPr>
              <a:t>Offers a window into the pivotal moments that shape an individual's thought processes, beliefs, and behaviors. </a:t>
            </a:r>
          </a:p>
          <a:p>
            <a:pPr marL="151765" indent="-151765"/>
            <a:r>
              <a:rPr lang="en-US">
                <a:cs typeface="Arial"/>
              </a:rPr>
              <a:t>Gives visual cues and allows recurring themes to emerge across stories</a:t>
            </a:r>
          </a:p>
          <a:p>
            <a:pPr marL="151765" indent="-151765"/>
            <a:r>
              <a:rPr lang="en-US">
                <a:cs typeface="Arial"/>
              </a:rPr>
              <a:t>Timeline can be generated over time through natural discussion or more directed conversation and activity</a:t>
            </a:r>
          </a:p>
        </p:txBody>
      </p:sp>
      <p:grpSp>
        <p:nvGrpSpPr>
          <p:cNvPr id="10" name="Group 9">
            <a:extLst>
              <a:ext uri="{FF2B5EF4-FFF2-40B4-BE49-F238E27FC236}">
                <a16:creationId xmlns:a16="http://schemas.microsoft.com/office/drawing/2014/main" id="{E545BD8E-D006-4E74-A04F-3F0932E94AF0}"/>
              </a:ext>
            </a:extLst>
          </p:cNvPr>
          <p:cNvGrpSpPr/>
          <p:nvPr/>
        </p:nvGrpSpPr>
        <p:grpSpPr>
          <a:xfrm>
            <a:off x="7981785" y="3465568"/>
            <a:ext cx="3718560" cy="2560979"/>
            <a:chOff x="8071104" y="2657856"/>
            <a:chExt cx="3718560" cy="2560979"/>
          </a:xfrm>
        </p:grpSpPr>
        <p:sp>
          <p:nvSpPr>
            <p:cNvPr id="11" name="Rectangle 10">
              <a:extLst>
                <a:ext uri="{FF2B5EF4-FFF2-40B4-BE49-F238E27FC236}">
                  <a16:creationId xmlns:a16="http://schemas.microsoft.com/office/drawing/2014/main" id="{BB11F47B-95C8-4B8F-9ADA-47BC569DE356}"/>
                </a:ext>
              </a:extLst>
            </p:cNvPr>
            <p:cNvSpPr/>
            <p:nvPr/>
          </p:nvSpPr>
          <p:spPr>
            <a:xfrm>
              <a:off x="8071104" y="3762772"/>
              <a:ext cx="3718559" cy="1456063"/>
            </a:xfrm>
            <a:prstGeom prst="rect">
              <a:avLst/>
            </a:prstGeom>
            <a:ln>
              <a:solidFill>
                <a:schemeClr val="accent2"/>
              </a:solidFill>
            </a:ln>
          </p:spPr>
          <p:txBody>
            <a:bodyPr wrap="square" lIns="274320" tIns="91440" rIns="274320">
              <a:noAutofit/>
            </a:bodyPr>
            <a:lstStyle/>
            <a:p>
              <a:pPr algn="ctr">
                <a:lnSpc>
                  <a:spcPct val="108000"/>
                </a:lnSpc>
              </a:pPr>
              <a:r>
                <a:rPr lang="en-US" sz="1900"/>
                <a:t>You will be asked to complete a Life Milestones Timeline </a:t>
              </a:r>
              <a:br>
                <a:rPr lang="en-US" sz="1900"/>
              </a:br>
              <a:r>
                <a:rPr lang="en-US" sz="1900"/>
                <a:t>to build empathy for </a:t>
              </a:r>
              <a:br>
                <a:rPr lang="en-US" sz="1900"/>
              </a:br>
              <a:r>
                <a:rPr lang="en-US" sz="1900"/>
                <a:t>the experience.</a:t>
              </a:r>
              <a:r>
                <a:rPr lang="en-US" sz="1900" b="1"/>
                <a:t> </a:t>
              </a:r>
            </a:p>
          </p:txBody>
        </p:sp>
        <p:sp>
          <p:nvSpPr>
            <p:cNvPr id="12" name="TextBox 11">
              <a:extLst>
                <a:ext uri="{FF2B5EF4-FFF2-40B4-BE49-F238E27FC236}">
                  <a16:creationId xmlns:a16="http://schemas.microsoft.com/office/drawing/2014/main" id="{39F1452B-69B5-4CAC-AD7B-26F94269C411}"/>
                </a:ext>
              </a:extLst>
            </p:cNvPr>
            <p:cNvSpPr txBox="1"/>
            <p:nvPr/>
          </p:nvSpPr>
          <p:spPr>
            <a:xfrm>
              <a:off x="8071104" y="2657856"/>
              <a:ext cx="3718560" cy="1097280"/>
            </a:xfrm>
            <a:prstGeom prst="rect">
              <a:avLst/>
            </a:prstGeom>
            <a:solidFill>
              <a:schemeClr val="accent2"/>
            </a:solidFill>
            <a:ln>
              <a:solidFill>
                <a:schemeClr val="accent2"/>
              </a:solidFill>
            </a:ln>
          </p:spPr>
          <p:txBody>
            <a:bodyPr wrap="square" lIns="1143000" rtlCol="0" anchor="ctr" anchorCtr="0">
              <a:noAutofit/>
            </a:bodyPr>
            <a:lstStyle/>
            <a:p>
              <a:r>
                <a:rPr lang="en-US" sz="1900" b="1">
                  <a:latin typeface="+mj-lt"/>
                </a:rPr>
                <a:t>Journal Prompt</a:t>
              </a:r>
            </a:p>
          </p:txBody>
        </p:sp>
        <p:pic>
          <p:nvPicPr>
            <p:cNvPr id="13" name="Picture 12">
              <a:extLst>
                <a:ext uri="{FF2B5EF4-FFF2-40B4-BE49-F238E27FC236}">
                  <a16:creationId xmlns:a16="http://schemas.microsoft.com/office/drawing/2014/main" id="{66D5CC08-2EBC-43D2-83FD-39BA3FD5273A}"/>
                </a:ext>
              </a:extLst>
            </p:cNvPr>
            <p:cNvPicPr>
              <a:picLocks noChangeAspect="1"/>
            </p:cNvPicPr>
            <p:nvPr/>
          </p:nvPicPr>
          <p:blipFill>
            <a:blip r:embed="rId4"/>
            <a:stretch>
              <a:fillRect/>
            </a:stretch>
          </p:blipFill>
          <p:spPr>
            <a:xfrm>
              <a:off x="8151314" y="2749296"/>
              <a:ext cx="914400" cy="914400"/>
            </a:xfrm>
            <a:prstGeom prst="rect">
              <a:avLst/>
            </a:prstGeom>
          </p:spPr>
        </p:pic>
      </p:grpSp>
    </p:spTree>
    <p:custDataLst>
      <p:tags r:id="rId1"/>
    </p:custDataLst>
    <p:extLst>
      <p:ext uri="{BB962C8B-B14F-4D97-AF65-F5344CB8AC3E}">
        <p14:creationId xmlns:p14="http://schemas.microsoft.com/office/powerpoint/2010/main" val="265617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Theme">
  <a:themeElements>
    <a:clrScheme name="UHC Brand Colors July2020">
      <a:dk1>
        <a:srgbClr val="002477"/>
      </a:dk1>
      <a:lt1>
        <a:srgbClr val="FFFFFF"/>
      </a:lt1>
      <a:dk2>
        <a:srgbClr val="595959"/>
      </a:dk2>
      <a:lt2>
        <a:srgbClr val="CCF2F7"/>
      </a:lt2>
      <a:accent1>
        <a:srgbClr val="0024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HC Brand">
      <a:majorFont>
        <a:latin typeface="UHC Serif Text Medium"/>
        <a:ea typeface=""/>
        <a:cs typeface=""/>
      </a:majorFont>
      <a:minorFont>
        <a:latin typeface="UHC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12B58103986A478BA6A2BA53A2B7B0" ma:contentTypeVersion="2" ma:contentTypeDescription="Create a new document." ma:contentTypeScope="" ma:versionID="f542cc854a552a493279f4a206556459">
  <xsd:schema xmlns:xsd="http://www.w3.org/2001/XMLSchema" xmlns:xs="http://www.w3.org/2001/XMLSchema" xmlns:p="http://schemas.microsoft.com/office/2006/metadata/properties" xmlns:ns2="540ab645-616c-415d-833c-1fe35f14eaf3" targetNamespace="http://schemas.microsoft.com/office/2006/metadata/properties" ma:root="true" ma:fieldsID="cd2c302b678728be87b66788b795e102" ns2:_="">
    <xsd:import namespace="540ab645-616c-415d-833c-1fe35f14eaf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ab645-616c-415d-833c-1fe35f14ea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4705CB-340E-4D33-9F15-3D9A4838D4EE}"/>
</file>

<file path=customXml/itemProps2.xml><?xml version="1.0" encoding="utf-8"?>
<ds:datastoreItem xmlns:ds="http://schemas.openxmlformats.org/officeDocument/2006/customXml" ds:itemID="{8B9B277E-F730-4324-A031-1B2060492BFE}">
  <ds:schemaRefs>
    <ds:schemaRef ds:uri="http://schemas.microsoft.com/sharepoint/v3/contenttype/forms"/>
  </ds:schemaRefs>
</ds:datastoreItem>
</file>

<file path=customXml/itemProps3.xml><?xml version="1.0" encoding="utf-8"?>
<ds:datastoreItem xmlns:ds="http://schemas.openxmlformats.org/officeDocument/2006/customXml" ds:itemID="{6D4340F6-0DFD-40CB-B9AD-4B7CD944867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de27db9-b574-4ab5-933e-8057275829b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172</TotalTime>
  <Words>1541</Words>
  <Application>Microsoft Office PowerPoint</Application>
  <PresentationFormat>Widescreen</PresentationFormat>
  <Paragraphs>184</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Georgia</vt:lpstr>
      <vt:lpstr>System Font Regular</vt:lpstr>
      <vt:lpstr>UHC Sans Medium</vt:lpstr>
      <vt:lpstr>UHC Serif Text Medium</vt:lpstr>
      <vt:lpstr>UHC Serif Text Regular</vt:lpstr>
      <vt:lpstr>Master Theme</vt:lpstr>
      <vt:lpstr>Life Milestones Timeline</vt:lpstr>
      <vt:lpstr>Earning CEUs</vt:lpstr>
      <vt:lpstr>Meet Our Faculty</vt:lpstr>
      <vt:lpstr>Check Point</vt:lpstr>
      <vt:lpstr>Learning Objectives</vt:lpstr>
      <vt:lpstr>What is Trauma?</vt:lpstr>
      <vt:lpstr>The Life Milestones Timeline</vt:lpstr>
      <vt:lpstr>Connection to Care Philosophy and Practice</vt:lpstr>
      <vt:lpstr>Importance of the Life Milestones Timeline</vt:lpstr>
      <vt:lpstr>Sample Life Milestones Timeline</vt:lpstr>
      <vt:lpstr>Facilitating the Life Milestones Timeline</vt:lpstr>
      <vt:lpstr>Language During the Life Milestones Timeline</vt:lpstr>
      <vt:lpstr>Case  Presentation of the Life Milestone Timeline</vt:lpstr>
      <vt:lpstr>Vietnam Veteran’s Combat Experience Timeline</vt:lpstr>
      <vt:lpstr>How to Use Information on Life Milestones Timeline</vt:lpstr>
      <vt:lpstr>Personal Next Steps</vt:lpstr>
      <vt:lpstr>Key Takeaways</vt:lpstr>
      <vt:lpstr>Additional Resources</vt:lpstr>
      <vt:lpstr>Additional Development Resources</vt:lpstr>
      <vt:lpstr>Life Milestones Timeline Template (Use this as a template for building a Life Milestones Timeline. Draw events across the provided timeline.)</vt:lpstr>
      <vt:lpstr>Learning Circle Guide: Life Milestones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Milestones Timeline</dc:title>
  <dc:creator>Weisser, Terri H</dc:creator>
  <cp:lastModifiedBy>Weisser, Terri H</cp:lastModifiedBy>
  <cp:revision>1</cp:revision>
  <dcterms:created xsi:type="dcterms:W3CDTF">2020-11-19T18:02:42Z</dcterms:created>
  <dcterms:modified xsi:type="dcterms:W3CDTF">2020-11-30T14:44:32Z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DC4E818C-AF8F-43E7-A88A-EE7D04EA36BC</vt:lpwstr>
  </property>
  <property fmtid="{D5CDD505-2E9C-101B-9397-08002B2CF9AE}" pid="3" name="ArticulatePath">
    <vt:lpwstr>https://uhgazure.sharepoint.com/teams/HealingCenteredCareToolkitPilot/Shared Documents/Faculty/Presentation Decks/07_LifeMilestonesTimeline_WorkingDeck_2</vt:lpwstr>
  </property>
  <property fmtid="{D5CDD505-2E9C-101B-9397-08002B2CF9AE}" pid="4" name="ContentTypeId">
    <vt:lpwstr>0x0101005A12B58103986A478BA6A2BA53A2B7B0</vt:lpwstr>
  </property>
</Properties>
</file>